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Trebuchet MS" panose="020B0703020202090204" pitchFamily="34" charset="0"/>
      <p:regular r:id="rId29"/>
      <p:bold r:id="rId30"/>
      <p:italic r:id="rId31"/>
    </p:embeddedFont>
    <p:embeddedFont>
      <p:font typeface="Ubuntu" panose="020B0504030602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o4sxZW7aE3L0OhvzpCmze8IPRT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7"/>
  </p:normalViewPr>
  <p:slideViewPr>
    <p:cSldViewPr snapToGrid="0">
      <p:cViewPr varScale="1">
        <p:scale>
          <a:sx n="96" d="100"/>
          <a:sy n="96" d="100"/>
        </p:scale>
        <p:origin x="1160" y="4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pi.media/one-hungarian-media-monster-to-rule-them-al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941842678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94184267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941842678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941842678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RF utgör grunden för vår demokrati.</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I RF finns de grundläggande fri- och rättigheterna garanterade. </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TF/YGL fokuserar på opinionsbildningsrättigheterna.</a:t>
            </a:r>
            <a:endParaRPr sz="1000" i="1">
              <a:solidFill>
                <a:srgbClr val="595959"/>
              </a:solidFill>
            </a:endParaRPr>
          </a:p>
          <a:p>
            <a:pPr marL="457200" lvl="0" indent="0" algn="l" rtl="0">
              <a:lnSpc>
                <a:spcPct val="115000"/>
              </a:lnSpc>
              <a:spcBef>
                <a:spcPts val="1200"/>
              </a:spcBef>
              <a:spcAft>
                <a:spcPts val="0"/>
              </a:spcAft>
              <a:buNone/>
            </a:pPr>
            <a:r>
              <a:rPr lang="sv-SE" sz="1000" b="1">
                <a:solidFill>
                  <a:schemeClr val="dk1"/>
                </a:solidFill>
              </a:rPr>
              <a:t>Informationspaket i föreläsningsform, del 1: (ca 20 min) Fokus på “hur har man tänkt, vad är avsikten?”</a:t>
            </a:r>
            <a:endParaRPr sz="1000" b="1">
              <a:solidFill>
                <a:schemeClr val="dk1"/>
              </a:solidFill>
            </a:endParaRPr>
          </a:p>
          <a:p>
            <a:pPr marL="457200" lvl="0" indent="0" algn="l" rtl="0">
              <a:lnSpc>
                <a:spcPct val="115000"/>
              </a:lnSpc>
              <a:spcBef>
                <a:spcPts val="0"/>
              </a:spcBef>
              <a:spcAft>
                <a:spcPts val="0"/>
              </a:spcAft>
              <a:buNone/>
            </a:pPr>
            <a:endParaRPr sz="1000" b="1">
              <a:solidFill>
                <a:schemeClr val="dk1"/>
              </a:solidFill>
            </a:endParaRPr>
          </a:p>
          <a:p>
            <a:pPr marL="0" lvl="0" indent="0" algn="l" rtl="0">
              <a:lnSpc>
                <a:spcPct val="90000"/>
              </a:lnSpc>
              <a:spcBef>
                <a:spcPts val="0"/>
              </a:spcBef>
              <a:spcAft>
                <a:spcPts val="0"/>
              </a:spcAft>
              <a:buClr>
                <a:schemeClr val="dk1"/>
              </a:buClr>
              <a:buSzPts val="1300"/>
              <a:buFont typeface="Arial"/>
              <a:buNone/>
            </a:pPr>
            <a:r>
              <a:rPr lang="sv-SE" sz="1000" b="1">
                <a:solidFill>
                  <a:schemeClr val="dk1"/>
                </a:solidFill>
              </a:rPr>
              <a:t>Om Tryckfrihetsförordningen (TF) och Yttrandefrihetsgrundlagen (YGL):</a:t>
            </a:r>
            <a:endParaRPr sz="10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sv-SE" sz="1000">
                <a:solidFill>
                  <a:schemeClr val="dk1"/>
                </a:solidFill>
              </a:rPr>
              <a:t>(De här två grundlagarna kallas ofta tillsammans för yttrandefrihetsgrundlagarna)</a:t>
            </a:r>
            <a:endParaRPr sz="1000">
              <a:solidFill>
                <a:schemeClr val="dk1"/>
              </a:solidFill>
            </a:endParaRPr>
          </a:p>
          <a:p>
            <a:pPr marL="0" lvl="0" indent="0" algn="l" rtl="0">
              <a:lnSpc>
                <a:spcPct val="90000"/>
              </a:lnSpc>
              <a:spcBef>
                <a:spcPts val="1000"/>
              </a:spcBef>
              <a:spcAft>
                <a:spcPts val="0"/>
              </a:spcAft>
              <a:buNone/>
            </a:pPr>
            <a:r>
              <a:rPr lang="sv-SE" sz="1000">
                <a:solidFill>
                  <a:schemeClr val="dk1"/>
                </a:solidFill>
              </a:rPr>
              <a:t>TF säkerställer fritt meningsutbyte och fri upplysning genom tillstånd och genom gränsdragningar. </a:t>
            </a:r>
            <a:r>
              <a:rPr lang="sv-SE" sz="1000" b="1">
                <a:solidFill>
                  <a:schemeClr val="dk1"/>
                </a:solidFill>
              </a:rPr>
              <a:t>Nämn TF:s grundprinciper: offentlighetsprincipen, etableringsfrihet, ansvarig utgivare och anonymitets- och meddelarsskydd</a:t>
            </a:r>
            <a:endParaRPr sz="1000" b="1">
              <a:solidFill>
                <a:schemeClr val="dk1"/>
              </a:solidFill>
            </a:endParaRPr>
          </a:p>
          <a:p>
            <a:pPr marL="0" lvl="0" indent="0" algn="l" rtl="0">
              <a:lnSpc>
                <a:spcPct val="90000"/>
              </a:lnSpc>
              <a:spcBef>
                <a:spcPts val="1000"/>
              </a:spcBef>
              <a:spcAft>
                <a:spcPts val="0"/>
              </a:spcAft>
              <a:buClr>
                <a:schemeClr val="dk1"/>
              </a:buClr>
              <a:buSzPts val="1100"/>
              <a:buFont typeface="Arial"/>
              <a:buNone/>
            </a:pPr>
            <a:r>
              <a:rPr lang="sv-SE" sz="1000" u="sng">
                <a:solidFill>
                  <a:schemeClr val="dk1"/>
                </a:solidFill>
              </a:rPr>
              <a:t>Brott</a:t>
            </a:r>
            <a:r>
              <a:rPr lang="sv-SE" sz="1000">
                <a:solidFill>
                  <a:schemeClr val="dk1"/>
                </a:solidFill>
              </a:rPr>
              <a:t> mot TF inkluderar (7 kap):</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Olaga hot</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Förtal, Förolämpning</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Uppvigling, Hets mot folkgrupp</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Olaga våldsskildring</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Hot mot tjänsteman, Övergrepp i rättssak, Uppror, Brott mot medborgerlig frihet</a:t>
            </a:r>
            <a:endParaRPr sz="1000">
              <a:solidFill>
                <a:schemeClr val="dk1"/>
              </a:solidFill>
            </a:endParaRPr>
          </a:p>
          <a:p>
            <a:pPr marL="609600" lvl="0" indent="-368300" algn="l" rtl="0">
              <a:lnSpc>
                <a:spcPct val="90000"/>
              </a:lnSpc>
              <a:spcBef>
                <a:spcPts val="1000"/>
              </a:spcBef>
              <a:spcAft>
                <a:spcPts val="0"/>
              </a:spcAft>
              <a:buClr>
                <a:schemeClr val="dk1"/>
              </a:buClr>
              <a:buSzPts val="1000"/>
              <a:buChar char="•"/>
            </a:pPr>
            <a:r>
              <a:rPr lang="sv-SE" sz="1000">
                <a:solidFill>
                  <a:schemeClr val="dk1"/>
                </a:solidFill>
              </a:rPr>
              <a:t>Högförräderi, Krigsanstiftan, Spioner, Obehörig befattning med hemlig uppgift, Vårdslöshet med hemlig uppgift, Landsförräderi, Landsskadlig vårdslöshet, Ryktesspridning till fara för rikets säkerhet</a:t>
            </a:r>
            <a:endParaRPr sz="1000">
              <a:solidFill>
                <a:schemeClr val="dk1"/>
              </a:solidFill>
            </a:endParaRPr>
          </a:p>
          <a:p>
            <a:pPr marL="0" lvl="0" indent="0" algn="l" rtl="0">
              <a:lnSpc>
                <a:spcPct val="140000"/>
              </a:lnSpc>
              <a:spcBef>
                <a:spcPts val="1000"/>
              </a:spcBef>
              <a:spcAft>
                <a:spcPts val="0"/>
              </a:spcAft>
              <a:buClr>
                <a:schemeClr val="dk1"/>
              </a:buClr>
              <a:buSzPts val="1100"/>
              <a:buFont typeface="Arial"/>
              <a:buNone/>
            </a:pPr>
            <a:r>
              <a:rPr lang="sv-SE" sz="1000">
                <a:solidFill>
                  <a:schemeClr val="dk1"/>
                </a:solidFill>
              </a:rPr>
              <a:t>YGL kompletterar TF genom att reglera ljud- och bildbaserade medier i samma syfte som det TF har. </a:t>
            </a:r>
            <a:endParaRPr sz="1000">
              <a:solidFill>
                <a:schemeClr val="dk1"/>
              </a:solidFill>
            </a:endParaRPr>
          </a:p>
          <a:p>
            <a:pPr marL="0" lvl="0" indent="0" algn="l" rtl="0">
              <a:lnSpc>
                <a:spcPct val="140000"/>
              </a:lnSpc>
              <a:spcBef>
                <a:spcPts val="1500"/>
              </a:spcBef>
              <a:spcAft>
                <a:spcPts val="0"/>
              </a:spcAft>
              <a:buClr>
                <a:schemeClr val="dk1"/>
              </a:buClr>
              <a:buSzPts val="1100"/>
              <a:buFont typeface="Arial"/>
              <a:buNone/>
            </a:pPr>
            <a:r>
              <a:rPr lang="sv-SE" sz="1000" i="1">
                <a:solidFill>
                  <a:schemeClr val="dk1"/>
                </a:solidFill>
              </a:rPr>
              <a:t>Samma gärningar</a:t>
            </a:r>
            <a:r>
              <a:rPr lang="sv-SE" sz="1000">
                <a:solidFill>
                  <a:schemeClr val="dk1"/>
                </a:solidFill>
              </a:rPr>
              <a:t> som anges som tryckfrihetsbrott i TF utgör yttrandefrihetsbrott i YGL (5 kap, § 1)</a:t>
            </a:r>
            <a:endParaRPr sz="1000" b="1">
              <a:solidFill>
                <a:schemeClr val="dk1"/>
              </a:solidFill>
            </a:endParaRPr>
          </a:p>
          <a:p>
            <a:pPr marL="0" lvl="0" indent="0" algn="l" rtl="0">
              <a:lnSpc>
                <a:spcPct val="115000"/>
              </a:lnSpc>
              <a:spcBef>
                <a:spcPts val="1500"/>
              </a:spcBef>
              <a:spcAft>
                <a:spcPts val="0"/>
              </a:spcAft>
              <a:buClr>
                <a:schemeClr val="dk1"/>
              </a:buClr>
              <a:buSzPts val="1100"/>
              <a:buFont typeface="Arial"/>
              <a:buNone/>
            </a:pPr>
            <a:r>
              <a:rPr lang="sv-SE" sz="1000" i="1">
                <a:solidFill>
                  <a:schemeClr val="dk1"/>
                </a:solidFill>
              </a:rPr>
              <a:t>Läxa: Repetera TF och YF genom läsläxa i lämpligt avsnitt i lärobok</a:t>
            </a:r>
            <a:endParaRPr sz="1000"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941842678e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2941842678e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941842678e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941842678e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RF utgör grunden för vår demokrati.</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I RF finns de grundläggande fri- och rättigheterna garanterade. </a:t>
            </a:r>
            <a:endParaRPr sz="1000" i="1">
              <a:solidFill>
                <a:srgbClr val="595959"/>
              </a:solidFill>
            </a:endParaRPr>
          </a:p>
          <a:p>
            <a:pPr marL="457200" lvl="0" indent="-292100" algn="l" rtl="0">
              <a:lnSpc>
                <a:spcPct val="115000"/>
              </a:lnSpc>
              <a:spcBef>
                <a:spcPts val="0"/>
              </a:spcBef>
              <a:spcAft>
                <a:spcPts val="0"/>
              </a:spcAft>
              <a:buClr>
                <a:srgbClr val="595959"/>
              </a:buClr>
              <a:buSzPts val="1000"/>
              <a:buChar char="●"/>
            </a:pPr>
            <a:r>
              <a:rPr lang="sv-SE" sz="1000" i="1">
                <a:solidFill>
                  <a:srgbClr val="595959"/>
                </a:solidFill>
              </a:rPr>
              <a:t>TF/YGL fokuserar på opinionsbildningsrättigheterna.</a:t>
            </a:r>
            <a:endParaRPr sz="1000" i="1">
              <a:solidFill>
                <a:srgbClr val="595959"/>
              </a:solidFill>
            </a:endParaRPr>
          </a:p>
          <a:p>
            <a:pPr marL="457200" lvl="0" indent="0" algn="l" rtl="0">
              <a:lnSpc>
                <a:spcPct val="115000"/>
              </a:lnSpc>
              <a:spcBef>
                <a:spcPts val="1200"/>
              </a:spcBef>
              <a:spcAft>
                <a:spcPts val="0"/>
              </a:spcAft>
              <a:buNone/>
            </a:pPr>
            <a:r>
              <a:rPr lang="sv-SE" sz="1000" b="1">
                <a:solidFill>
                  <a:schemeClr val="dk1"/>
                </a:solidFill>
              </a:rPr>
              <a:t>Informationspaket i föreläsningsform, del 1: (ca 20 min) Fokus på “hur har man tänkt, vad är avsikten?”</a:t>
            </a:r>
            <a:endParaRPr sz="10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000"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941842678e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941842678e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2941842678e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2941842678e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941842678e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941842678e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sv-SE" sz="1500" i="1">
                <a:solidFill>
                  <a:schemeClr val="dk1"/>
                </a:solidFill>
              </a:rPr>
              <a:t>Lyft fram skillnaden i regler för public service (lag och etiska regler - kontrollsystem finns) och sociala medier (bara lag - inga kontrollsystem finns).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2941842678e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2941842678e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941842678e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2941842678e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2941842678e_0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2941842678e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941842678e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941842678e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941842678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941842678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sv-SE" sz="1400" i="1">
                <a:solidFill>
                  <a:schemeClr val="dk1"/>
                </a:solidFill>
              </a:rPr>
              <a:t>Understryk inledningsvis hur “helig” Capitolium är som demokratins högborg i USA</a:t>
            </a:r>
            <a:endParaRPr sz="1400" i="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941842678e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2941842678e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941842678e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2941842678e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i="1"/>
              <a:t>Bakgrundsläsning: </a:t>
            </a:r>
            <a:r>
              <a:rPr lang="sv-SE" sz="1500" i="1" u="sng">
                <a:solidFill>
                  <a:srgbClr val="0097A7"/>
                </a:solidFill>
                <a:hlinkClick r:id="rId3">
                  <a:extLst>
                    <a:ext uri="{A12FA001-AC4F-418D-AE19-62706E023703}">
                      <ahyp:hlinkClr xmlns:ahyp="http://schemas.microsoft.com/office/drawing/2018/hyperlinkcolor" val="tx"/>
                    </a:ext>
                  </a:extLst>
                </a:hlinkClick>
              </a:rPr>
              <a:t>https://ipi.media/one-hungarian-media-monster-to-rule-them-all/</a:t>
            </a:r>
            <a:endParaRPr i="1"/>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a73af82d99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2a73af82d9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2941842678e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2941842678e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941842678e_0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2941842678e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(Guess et al., 2020): </a:t>
            </a:r>
            <a:endParaRPr sz="140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 “Investigate the source. [Ensure that the story is written by a source that you trust with a reputation for accuracy. If the story comes from an unfamiliar organization, check their “About” section to learn more]”; </a:t>
            </a:r>
            <a:endParaRPr sz="140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 “Check the evidence. [Check the author’s sources to confirm that they are accurate. Lack of evidence or reliance on unnamed experts may indicate a false news story.]”; </a:t>
            </a:r>
            <a:endParaRPr sz="140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 “Look at other reports. [If no other news source is reporting the same story, it may indicate that the story is false. If the story is reported by multiple sources you trust, it’s more likely to be true.]”; </a:t>
            </a:r>
            <a:endParaRPr sz="140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 “Be skeptical of headlines. [False news stories often have catchy headlines in all caps with exclamation points. If shocking claims in the headline sound unbelievable, they probably are.]”; </a:t>
            </a:r>
            <a:endParaRPr sz="1400">
              <a:solidFill>
                <a:schemeClr val="dk1"/>
              </a:solidFill>
            </a:endParaRPr>
          </a:p>
          <a:p>
            <a:pPr marL="0" lvl="0" indent="0" algn="l" rtl="0">
              <a:lnSpc>
                <a:spcPct val="95000"/>
              </a:lnSpc>
              <a:spcBef>
                <a:spcPts val="0"/>
              </a:spcBef>
              <a:spcAft>
                <a:spcPts val="0"/>
              </a:spcAft>
              <a:buClr>
                <a:schemeClr val="dk1"/>
              </a:buClr>
              <a:buSzPts val="1100"/>
              <a:buFont typeface="Arial"/>
              <a:buNone/>
            </a:pPr>
            <a:r>
              <a:rPr lang="sv-SE" sz="1400">
                <a:solidFill>
                  <a:schemeClr val="dk1"/>
                </a:solidFill>
              </a:rPr>
              <a:t>• “Watch for unusual formatting. [Many false news sites have misspellings or awkward layouts. Read carefully if you see these signs.]”. </a:t>
            </a:r>
            <a:endParaRPr sz="14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941842678e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941842678e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941842678e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2941842678e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41842678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41842678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sv-SE" sz="1400" i="1">
                <a:solidFill>
                  <a:schemeClr val="dk1"/>
                </a:solidFill>
              </a:rPr>
              <a:t>(s 435 Forum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941842678e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941842678e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2a5f6da1454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2a5f6da145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941842678e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2941842678e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41842678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941842678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941842678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941842678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941842678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2941842678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2"/>
        <p:cNvGrpSpPr/>
        <p:nvPr/>
      </p:nvGrpSpPr>
      <p:grpSpPr>
        <a:xfrm>
          <a:off x="0" y="0"/>
          <a:ext cx="0" cy="0"/>
          <a:chOff x="0" y="0"/>
          <a:chExt cx="0" cy="0"/>
        </a:xfrm>
      </p:grpSpPr>
      <p:pic>
        <p:nvPicPr>
          <p:cNvPr id="13" name="Google Shape;13;p3" descr="HD-ShadowLong.png"/>
          <p:cNvPicPr preferRelativeResize="0"/>
          <p:nvPr/>
        </p:nvPicPr>
        <p:blipFill rotWithShape="1">
          <a:blip r:embed="rId2">
            <a:alphaModFix/>
          </a:blip>
          <a:srcRect/>
          <a:stretch/>
        </p:blipFill>
        <p:spPr>
          <a:xfrm>
            <a:off x="1" y="4242851"/>
            <a:ext cx="8968084" cy="275942"/>
          </a:xfrm>
          <a:prstGeom prst="rect">
            <a:avLst/>
          </a:prstGeom>
          <a:noFill/>
          <a:ln>
            <a:noFill/>
          </a:ln>
        </p:spPr>
      </p:pic>
      <p:pic>
        <p:nvPicPr>
          <p:cNvPr id="14" name="Google Shape;14;p3" descr="HD-ShadowShort.png"/>
          <p:cNvPicPr preferRelativeResize="0"/>
          <p:nvPr/>
        </p:nvPicPr>
        <p:blipFill rotWithShape="1">
          <a:blip r:embed="rId3">
            <a:alphaModFix/>
          </a:blip>
          <a:srcRect/>
          <a:stretch/>
        </p:blipFill>
        <p:spPr>
          <a:xfrm>
            <a:off x="9111716" y="4243845"/>
            <a:ext cx="3077108" cy="276940"/>
          </a:xfrm>
          <a:prstGeom prst="rect">
            <a:avLst/>
          </a:prstGeom>
          <a:noFill/>
          <a:ln>
            <a:noFill/>
          </a:ln>
        </p:spPr>
      </p:pic>
      <p:sp>
        <p:nvSpPr>
          <p:cNvPr id="15" name="Google Shape;15;p3"/>
          <p:cNvSpPr/>
          <p:nvPr/>
        </p:nvSpPr>
        <p:spPr>
          <a:xfrm>
            <a:off x="0" y="2590078"/>
            <a:ext cx="8968085" cy="1660332"/>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a:off x="9111715" y="2590078"/>
            <a:ext cx="3077109" cy="166033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0322" y="2733709"/>
            <a:ext cx="8144134" cy="1373070"/>
          </a:xfrm>
          <a:prstGeom prst="rect">
            <a:avLst/>
          </a:prstGeom>
          <a:noFill/>
          <a:ln>
            <a:noFill/>
          </a:ln>
        </p:spPr>
        <p:txBody>
          <a:bodyPr spcFirstLastPara="1" wrap="square" lIns="91425" tIns="45700" rIns="91425" bIns="45700" anchor="b" anchorCtr="0">
            <a:noAutofit/>
          </a:bodyPr>
          <a:lstStyle>
            <a:lvl1pPr lvl="0" algn="r">
              <a:lnSpc>
                <a:spcPct val="90000"/>
              </a:lnSpc>
              <a:spcBef>
                <a:spcPts val="0"/>
              </a:spcBef>
              <a:spcAft>
                <a:spcPts val="0"/>
              </a:spcAft>
              <a:buClr>
                <a:schemeClr val="lt1"/>
              </a:buClr>
              <a:buSzPts val="5400"/>
              <a:buFont typeface="Trebuchet MS"/>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
          <p:cNvSpPr txBox="1">
            <a:spLocks noGrp="1"/>
          </p:cNvSpPr>
          <p:nvPr>
            <p:ph type="subTitle" idx="1"/>
          </p:nvPr>
        </p:nvSpPr>
        <p:spPr>
          <a:xfrm>
            <a:off x="680322" y="4394039"/>
            <a:ext cx="8144134" cy="1117687"/>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000"/>
              <a:buNone/>
              <a:defRPr sz="20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9" name="Google Shape;19;p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9255346" y="2750337"/>
            <a:ext cx="1171888" cy="1356442"/>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abild med bildtext">
  <p:cSld name="Panoramabild med bildtext">
    <p:spTree>
      <p:nvGrpSpPr>
        <p:cNvPr id="1" name="Shape 103"/>
        <p:cNvGrpSpPr/>
        <p:nvPr/>
      </p:nvGrpSpPr>
      <p:grpSpPr>
        <a:xfrm>
          <a:off x="0" y="0"/>
          <a:ext cx="0" cy="0"/>
          <a:chOff x="0" y="0"/>
          <a:chExt cx="0" cy="0"/>
        </a:xfrm>
      </p:grpSpPr>
      <p:pic>
        <p:nvPicPr>
          <p:cNvPr id="104" name="Google Shape;104;p12"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05" name="Google Shape;105;p12"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06" name="Google Shape;106;p12"/>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txBox="1">
            <a:spLocks noGrp="1"/>
          </p:cNvSpPr>
          <p:nvPr>
            <p:ph type="title"/>
          </p:nvPr>
        </p:nvSpPr>
        <p:spPr>
          <a:xfrm>
            <a:off x="680322" y="4711616"/>
            <a:ext cx="9613859" cy="45305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Trebuchet M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 name="Google Shape;109;p12"/>
          <p:cNvSpPr>
            <a:spLocks noGrp="1"/>
          </p:cNvSpPr>
          <p:nvPr>
            <p:ph type="pic" idx="2"/>
          </p:nvPr>
        </p:nvSpPr>
        <p:spPr>
          <a:xfrm>
            <a:off x="680322" y="609597"/>
            <a:ext cx="9613859" cy="3589575"/>
          </a:xfrm>
          <a:prstGeom prst="rect">
            <a:avLst/>
          </a:prstGeom>
          <a:noFill/>
          <a:ln>
            <a:noFill/>
          </a:ln>
          <a:effectLst>
            <a:outerShdw blurRad="76200" dist="63500" dir="5040000" algn="tl" rotWithShape="0">
              <a:srgbClr val="000000">
                <a:alpha val="40784"/>
              </a:srgbClr>
            </a:outerShdw>
          </a:effectLst>
        </p:spPr>
      </p:sp>
      <p:sp>
        <p:nvSpPr>
          <p:cNvPr id="110" name="Google Shape;110;p12"/>
          <p:cNvSpPr txBox="1">
            <a:spLocks noGrp="1"/>
          </p:cNvSpPr>
          <p:nvPr>
            <p:ph type="body" idx="1"/>
          </p:nvPr>
        </p:nvSpPr>
        <p:spPr>
          <a:xfrm>
            <a:off x="680319" y="5169583"/>
            <a:ext cx="9613862" cy="6229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11" name="Google Shape;111;p1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2"/>
          <p:cNvSpPr txBox="1">
            <a:spLocks noGrp="1"/>
          </p:cNvSpPr>
          <p:nvPr>
            <p:ph type="sldNum" idx="12"/>
          </p:nvPr>
        </p:nvSpPr>
        <p:spPr>
          <a:xfrm>
            <a:off x="10729455" y="4711309"/>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el och bildtext">
  <p:cSld name="Titel och bildtext">
    <p:spTree>
      <p:nvGrpSpPr>
        <p:cNvPr id="1" name="Shape 114"/>
        <p:cNvGrpSpPr/>
        <p:nvPr/>
      </p:nvGrpSpPr>
      <p:grpSpPr>
        <a:xfrm>
          <a:off x="0" y="0"/>
          <a:ext cx="0" cy="0"/>
          <a:chOff x="0" y="0"/>
          <a:chExt cx="0" cy="0"/>
        </a:xfrm>
      </p:grpSpPr>
      <p:pic>
        <p:nvPicPr>
          <p:cNvPr id="115" name="Google Shape;115;p13"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16" name="Google Shape;116;p13"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17" name="Google Shape;117;p13"/>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3"/>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3"/>
          <p:cNvSpPr txBox="1">
            <a:spLocks noGrp="1"/>
          </p:cNvSpPr>
          <p:nvPr>
            <p:ph type="title"/>
          </p:nvPr>
        </p:nvSpPr>
        <p:spPr>
          <a:xfrm>
            <a:off x="680322" y="609597"/>
            <a:ext cx="9613858" cy="35927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13"/>
          <p:cNvSpPr txBox="1">
            <a:spLocks noGrp="1"/>
          </p:cNvSpPr>
          <p:nvPr>
            <p:ph type="body" idx="1"/>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21" name="Google Shape;121;p13"/>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3"/>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3"/>
          <p:cNvSpPr txBox="1">
            <a:spLocks noGrp="1"/>
          </p:cNvSpPr>
          <p:nvPr>
            <p:ph type="sldNum" idx="12"/>
          </p:nvPr>
        </p:nvSpPr>
        <p:spPr>
          <a:xfrm>
            <a:off x="10729455" y="471161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t med beskrivning">
  <p:cSld name="Citat med beskrivning">
    <p:spTree>
      <p:nvGrpSpPr>
        <p:cNvPr id="1" name="Shape 124"/>
        <p:cNvGrpSpPr/>
        <p:nvPr/>
      </p:nvGrpSpPr>
      <p:grpSpPr>
        <a:xfrm>
          <a:off x="0" y="0"/>
          <a:ext cx="0" cy="0"/>
          <a:chOff x="0" y="0"/>
          <a:chExt cx="0" cy="0"/>
        </a:xfrm>
      </p:grpSpPr>
      <p:pic>
        <p:nvPicPr>
          <p:cNvPr id="125" name="Google Shape;125;p14"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26" name="Google Shape;126;p14"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27" name="Google Shape;127;p14"/>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txBox="1">
            <a:spLocks noGrp="1"/>
          </p:cNvSpPr>
          <p:nvPr>
            <p:ph type="title"/>
          </p:nvPr>
        </p:nvSpPr>
        <p:spPr>
          <a:xfrm>
            <a:off x="1127856" y="609598"/>
            <a:ext cx="8718877" cy="303606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4"/>
          <p:cNvSpPr txBox="1">
            <a:spLocks noGrp="1"/>
          </p:cNvSpPr>
          <p:nvPr>
            <p:ph type="body" idx="1"/>
          </p:nvPr>
        </p:nvSpPr>
        <p:spPr>
          <a:xfrm>
            <a:off x="1402288" y="3653379"/>
            <a:ext cx="8156579" cy="54896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1" name="Google Shape;131;p14"/>
          <p:cNvSpPr txBox="1">
            <a:spLocks noGrp="1"/>
          </p:cNvSpPr>
          <p:nvPr>
            <p:ph type="body" idx="2"/>
          </p:nvPr>
        </p:nvSpPr>
        <p:spPr>
          <a:xfrm>
            <a:off x="680322" y="4711615"/>
            <a:ext cx="9613859" cy="1090789"/>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32" name="Google Shape;132;p1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1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14"/>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
        <p:nvSpPr>
          <p:cNvPr id="135" name="Google Shape;135;p14"/>
          <p:cNvSpPr txBox="1"/>
          <p:nvPr/>
        </p:nvSpPr>
        <p:spPr>
          <a:xfrm>
            <a:off x="583572" y="74811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lt1"/>
              </a:buClr>
              <a:buSzPts val="7200"/>
              <a:buFont typeface="Trebuchet MS"/>
              <a:buNone/>
            </a:pPr>
            <a:r>
              <a:rPr lang="sv-SE" sz="7200" b="0" i="0" u="none" strike="noStrike" cap="none">
                <a:solidFill>
                  <a:schemeClr val="lt1"/>
                </a:solidFill>
                <a:latin typeface="Trebuchet MS"/>
                <a:ea typeface="Trebuchet MS"/>
                <a:cs typeface="Trebuchet MS"/>
                <a:sym typeface="Trebuchet MS"/>
              </a:rPr>
              <a:t>“</a:t>
            </a:r>
            <a:endParaRPr/>
          </a:p>
        </p:txBody>
      </p:sp>
      <p:sp>
        <p:nvSpPr>
          <p:cNvPr id="136" name="Google Shape;136;p14"/>
          <p:cNvSpPr txBox="1"/>
          <p:nvPr/>
        </p:nvSpPr>
        <p:spPr>
          <a:xfrm>
            <a:off x="9662809" y="3033524"/>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Clr>
                <a:schemeClr val="lt1"/>
              </a:buClr>
              <a:buSzPts val="7200"/>
              <a:buFont typeface="Trebuchet MS"/>
              <a:buNone/>
            </a:pPr>
            <a:r>
              <a:rPr lang="sv-SE" sz="7200" b="0" i="0" u="none" strike="noStrike" cap="none">
                <a:solidFill>
                  <a:schemeClr val="lt1"/>
                </a:solidFill>
                <a:latin typeface="Trebuchet MS"/>
                <a:ea typeface="Trebuchet MS"/>
                <a:cs typeface="Trebuchet MS"/>
                <a:sym typeface="Trebuchet MS"/>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nkort">
  <p:cSld name="Namnkort">
    <p:spTree>
      <p:nvGrpSpPr>
        <p:cNvPr id="1" name="Shape 137"/>
        <p:cNvGrpSpPr/>
        <p:nvPr/>
      </p:nvGrpSpPr>
      <p:grpSpPr>
        <a:xfrm>
          <a:off x="0" y="0"/>
          <a:ext cx="0" cy="0"/>
          <a:chOff x="0" y="0"/>
          <a:chExt cx="0" cy="0"/>
        </a:xfrm>
      </p:grpSpPr>
      <p:pic>
        <p:nvPicPr>
          <p:cNvPr id="138" name="Google Shape;138;p15" descr="HD-ShadowLong.png"/>
          <p:cNvPicPr preferRelativeResize="0"/>
          <p:nvPr/>
        </p:nvPicPr>
        <p:blipFill rotWithShape="1">
          <a:blip r:embed="rId2">
            <a:alphaModFix/>
          </a:blip>
          <a:srcRect/>
          <a:stretch/>
        </p:blipFill>
        <p:spPr>
          <a:xfrm>
            <a:off x="1" y="5928628"/>
            <a:ext cx="10437812" cy="321164"/>
          </a:xfrm>
          <a:prstGeom prst="rect">
            <a:avLst/>
          </a:prstGeom>
          <a:noFill/>
          <a:ln>
            <a:noFill/>
          </a:ln>
        </p:spPr>
      </p:pic>
      <p:pic>
        <p:nvPicPr>
          <p:cNvPr id="139" name="Google Shape;139;p15" descr="HD-ShadowShort.png"/>
          <p:cNvPicPr preferRelativeResize="0"/>
          <p:nvPr/>
        </p:nvPicPr>
        <p:blipFill rotWithShape="1">
          <a:blip r:embed="rId3">
            <a:alphaModFix/>
          </a:blip>
          <a:srcRect/>
          <a:stretch/>
        </p:blipFill>
        <p:spPr>
          <a:xfrm>
            <a:off x="10585826" y="5929622"/>
            <a:ext cx="1602997" cy="144270"/>
          </a:xfrm>
          <a:prstGeom prst="rect">
            <a:avLst/>
          </a:prstGeom>
          <a:noFill/>
          <a:ln>
            <a:noFill/>
          </a:ln>
        </p:spPr>
      </p:pic>
      <p:sp>
        <p:nvSpPr>
          <p:cNvPr id="140" name="Google Shape;140;p15"/>
          <p:cNvSpPr/>
          <p:nvPr/>
        </p:nvSpPr>
        <p:spPr>
          <a:xfrm>
            <a:off x="0" y="4567988"/>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5"/>
          <p:cNvSpPr/>
          <p:nvPr/>
        </p:nvSpPr>
        <p:spPr>
          <a:xfrm>
            <a:off x="10585827" y="4567988"/>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5"/>
          <p:cNvSpPr txBox="1">
            <a:spLocks noGrp="1"/>
          </p:cNvSpPr>
          <p:nvPr>
            <p:ph type="title"/>
          </p:nvPr>
        </p:nvSpPr>
        <p:spPr>
          <a:xfrm>
            <a:off x="680319" y="4711615"/>
            <a:ext cx="9613862" cy="58853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Trebuchet MS"/>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15"/>
          <p:cNvSpPr txBox="1">
            <a:spLocks noGrp="1"/>
          </p:cNvSpPr>
          <p:nvPr>
            <p:ph type="body" idx="1"/>
          </p:nvPr>
        </p:nvSpPr>
        <p:spPr>
          <a:xfrm>
            <a:off x="680320" y="5300149"/>
            <a:ext cx="9613862" cy="5022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44" name="Google Shape;144;p1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1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15"/>
          <p:cNvSpPr txBox="1">
            <a:spLocks noGrp="1"/>
          </p:cNvSpPr>
          <p:nvPr>
            <p:ph type="sldNum" idx="12"/>
          </p:nvPr>
        </p:nvSpPr>
        <p:spPr>
          <a:xfrm>
            <a:off x="10729455" y="470992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kolumner">
  <p:cSld name="3 kolumner">
    <p:spTree>
      <p:nvGrpSpPr>
        <p:cNvPr id="1" name="Shape 147"/>
        <p:cNvGrpSpPr/>
        <p:nvPr/>
      </p:nvGrpSpPr>
      <p:grpSpPr>
        <a:xfrm>
          <a:off x="0" y="0"/>
          <a:ext cx="0" cy="0"/>
          <a:chOff x="0" y="0"/>
          <a:chExt cx="0" cy="0"/>
        </a:xfrm>
      </p:grpSpPr>
      <p:pic>
        <p:nvPicPr>
          <p:cNvPr id="148" name="Google Shape;148;p1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49" name="Google Shape;149;p1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50" name="Google Shape;150;p1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txBox="1">
            <a:spLocks noGrp="1"/>
          </p:cNvSpPr>
          <p:nvPr>
            <p:ph type="title"/>
          </p:nvPr>
        </p:nvSpPr>
        <p:spPr>
          <a:xfrm>
            <a:off x="669222" y="753228"/>
            <a:ext cx="96249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16"/>
          <p:cNvSpPr txBox="1">
            <a:spLocks noGrp="1"/>
          </p:cNvSpPr>
          <p:nvPr>
            <p:ph type="body" idx="1"/>
          </p:nvPr>
        </p:nvSpPr>
        <p:spPr>
          <a:xfrm>
            <a:off x="660946" y="2336873"/>
            <a:ext cx="3070034"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4" name="Google Shape;154;p16"/>
          <p:cNvSpPr txBox="1">
            <a:spLocks noGrp="1"/>
          </p:cNvSpPr>
          <p:nvPr>
            <p:ph type="body" idx="2"/>
          </p:nvPr>
        </p:nvSpPr>
        <p:spPr>
          <a:xfrm>
            <a:off x="680322" y="3022673"/>
            <a:ext cx="3049702"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5" name="Google Shape;155;p16"/>
          <p:cNvSpPr txBox="1">
            <a:spLocks noGrp="1"/>
          </p:cNvSpPr>
          <p:nvPr>
            <p:ph type="body" idx="3"/>
          </p:nvPr>
        </p:nvSpPr>
        <p:spPr>
          <a:xfrm>
            <a:off x="3956025" y="233687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6" name="Google Shape;156;p16"/>
          <p:cNvSpPr txBox="1">
            <a:spLocks noGrp="1"/>
          </p:cNvSpPr>
          <p:nvPr>
            <p:ph type="body" idx="4"/>
          </p:nvPr>
        </p:nvSpPr>
        <p:spPr>
          <a:xfrm>
            <a:off x="3945470" y="3022673"/>
            <a:ext cx="3063240"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7" name="Google Shape;157;p16"/>
          <p:cNvSpPr txBox="1">
            <a:spLocks noGrp="1"/>
          </p:cNvSpPr>
          <p:nvPr>
            <p:ph type="body" idx="5"/>
          </p:nvPr>
        </p:nvSpPr>
        <p:spPr>
          <a:xfrm>
            <a:off x="7224156" y="2336873"/>
            <a:ext cx="307002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58" name="Google Shape;158;p16"/>
          <p:cNvSpPr txBox="1">
            <a:spLocks noGrp="1"/>
          </p:cNvSpPr>
          <p:nvPr>
            <p:ph type="body" idx="6"/>
          </p:nvPr>
        </p:nvSpPr>
        <p:spPr>
          <a:xfrm>
            <a:off x="7224156" y="3022673"/>
            <a:ext cx="3070025" cy="29135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59" name="Google Shape;159;p1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1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1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bildkolumner">
  <p:cSld name="3 bildkolumner">
    <p:spTree>
      <p:nvGrpSpPr>
        <p:cNvPr id="1" name="Shape 162"/>
        <p:cNvGrpSpPr/>
        <p:nvPr/>
      </p:nvGrpSpPr>
      <p:grpSpPr>
        <a:xfrm>
          <a:off x="0" y="0"/>
          <a:ext cx="0" cy="0"/>
          <a:chOff x="0" y="0"/>
          <a:chExt cx="0" cy="0"/>
        </a:xfrm>
      </p:grpSpPr>
      <p:pic>
        <p:nvPicPr>
          <p:cNvPr id="163" name="Google Shape;163;p1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64" name="Google Shape;164;p1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65" name="Google Shape;165;p1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7"/>
          <p:cNvSpPr txBox="1">
            <a:spLocks noGrp="1"/>
          </p:cNvSpPr>
          <p:nvPr>
            <p:ph type="title"/>
          </p:nvPr>
        </p:nvSpPr>
        <p:spPr>
          <a:xfrm>
            <a:off x="680322" y="753228"/>
            <a:ext cx="9613860"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17"/>
          <p:cNvSpPr txBox="1">
            <a:spLocks noGrp="1"/>
          </p:cNvSpPr>
          <p:nvPr>
            <p:ph type="body" idx="1"/>
          </p:nvPr>
        </p:nvSpPr>
        <p:spPr>
          <a:xfrm>
            <a:off x="680318" y="4297503"/>
            <a:ext cx="30497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69" name="Google Shape;169;p17"/>
          <p:cNvSpPr>
            <a:spLocks noGrp="1"/>
          </p:cNvSpPr>
          <p:nvPr>
            <p:ph type="pic" idx="2"/>
          </p:nvPr>
        </p:nvSpPr>
        <p:spPr>
          <a:xfrm>
            <a:off x="680318" y="2336873"/>
            <a:ext cx="30497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0" name="Google Shape;170;p17"/>
          <p:cNvSpPr txBox="1">
            <a:spLocks noGrp="1"/>
          </p:cNvSpPr>
          <p:nvPr>
            <p:ph type="body" idx="3"/>
          </p:nvPr>
        </p:nvSpPr>
        <p:spPr>
          <a:xfrm>
            <a:off x="680318" y="4873765"/>
            <a:ext cx="3049705"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1" name="Google Shape;171;p17"/>
          <p:cNvSpPr txBox="1">
            <a:spLocks noGrp="1"/>
          </p:cNvSpPr>
          <p:nvPr>
            <p:ph type="body" idx="4"/>
          </p:nvPr>
        </p:nvSpPr>
        <p:spPr>
          <a:xfrm>
            <a:off x="3945471" y="4297503"/>
            <a:ext cx="3063240"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2" name="Google Shape;172;p17"/>
          <p:cNvSpPr>
            <a:spLocks noGrp="1"/>
          </p:cNvSpPr>
          <p:nvPr>
            <p:ph type="pic" idx="5"/>
          </p:nvPr>
        </p:nvSpPr>
        <p:spPr>
          <a:xfrm>
            <a:off x="3945470" y="2336873"/>
            <a:ext cx="3063240"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3" name="Google Shape;173;p17"/>
          <p:cNvSpPr txBox="1">
            <a:spLocks noGrp="1"/>
          </p:cNvSpPr>
          <p:nvPr>
            <p:ph type="body" idx="6"/>
          </p:nvPr>
        </p:nvSpPr>
        <p:spPr>
          <a:xfrm>
            <a:off x="3944117" y="4873764"/>
            <a:ext cx="3067297"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4" name="Google Shape;174;p17"/>
          <p:cNvSpPr txBox="1">
            <a:spLocks noGrp="1"/>
          </p:cNvSpPr>
          <p:nvPr>
            <p:ph type="body" idx="7"/>
          </p:nvPr>
        </p:nvSpPr>
        <p:spPr>
          <a:xfrm>
            <a:off x="7230678" y="4297503"/>
            <a:ext cx="3063505" cy="57626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400"/>
              <a:buNone/>
              <a:defRPr sz="2400" b="0">
                <a:solidFill>
                  <a:schemeClr val="lt1"/>
                </a:solidFill>
              </a:defRPr>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175" name="Google Shape;175;p17"/>
          <p:cNvSpPr>
            <a:spLocks noGrp="1"/>
          </p:cNvSpPr>
          <p:nvPr>
            <p:ph type="pic" idx="8"/>
          </p:nvPr>
        </p:nvSpPr>
        <p:spPr>
          <a:xfrm>
            <a:off x="7230677" y="2336873"/>
            <a:ext cx="3063505" cy="1524000"/>
          </a:xfrm>
          <a:prstGeom prst="roundRect">
            <a:avLst>
              <a:gd name="adj" fmla="val 0"/>
            </a:avLst>
          </a:prstGeom>
          <a:noFill/>
          <a:ln>
            <a:noFill/>
          </a:ln>
          <a:effectLst>
            <a:outerShdw blurRad="50800" dist="50800" dir="5400000" algn="tl" rotWithShape="0">
              <a:srgbClr val="000000">
                <a:alpha val="42745"/>
              </a:srgbClr>
            </a:outerShdw>
          </a:effectLst>
        </p:spPr>
      </p:sp>
      <p:sp>
        <p:nvSpPr>
          <p:cNvPr id="176" name="Google Shape;176;p17"/>
          <p:cNvSpPr txBox="1">
            <a:spLocks noGrp="1"/>
          </p:cNvSpPr>
          <p:nvPr>
            <p:ph type="body" idx="9"/>
          </p:nvPr>
        </p:nvSpPr>
        <p:spPr>
          <a:xfrm>
            <a:off x="7230553" y="4873762"/>
            <a:ext cx="3067563" cy="106242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400"/>
              <a:buNone/>
              <a:defRPr sz="1400"/>
            </a:lvl1pPr>
            <a:lvl2pPr marL="914400" lvl="1" indent="-228600" algn="l">
              <a:lnSpc>
                <a:spcPct val="90000"/>
              </a:lnSpc>
              <a:spcBef>
                <a:spcPts val="500"/>
              </a:spcBef>
              <a:spcAft>
                <a:spcPts val="0"/>
              </a:spcAft>
              <a:buClr>
                <a:schemeClr val="lt1"/>
              </a:buClr>
              <a:buSzPts val="1200"/>
              <a:buNone/>
              <a:defRPr sz="1200"/>
            </a:lvl2pPr>
            <a:lvl3pPr marL="1371600" lvl="2" indent="-228600" algn="l">
              <a:lnSpc>
                <a:spcPct val="90000"/>
              </a:lnSpc>
              <a:spcBef>
                <a:spcPts val="500"/>
              </a:spcBef>
              <a:spcAft>
                <a:spcPts val="0"/>
              </a:spcAft>
              <a:buClr>
                <a:schemeClr val="lt1"/>
              </a:buClr>
              <a:buSzPts val="1000"/>
              <a:buNone/>
              <a:defRPr sz="1000"/>
            </a:lvl3pPr>
            <a:lvl4pPr marL="1828800" lvl="3" indent="-228600" algn="l">
              <a:lnSpc>
                <a:spcPct val="90000"/>
              </a:lnSpc>
              <a:spcBef>
                <a:spcPts val="500"/>
              </a:spcBef>
              <a:spcAft>
                <a:spcPts val="0"/>
              </a:spcAft>
              <a:buClr>
                <a:schemeClr val="lt1"/>
              </a:buClr>
              <a:buSzPts val="900"/>
              <a:buNone/>
              <a:defRPr sz="900"/>
            </a:lvl4pPr>
            <a:lvl5pPr marL="2286000" lvl="4" indent="-228600" algn="l">
              <a:lnSpc>
                <a:spcPct val="90000"/>
              </a:lnSpc>
              <a:spcBef>
                <a:spcPts val="500"/>
              </a:spcBef>
              <a:spcAft>
                <a:spcPts val="0"/>
              </a:spcAft>
              <a:buClr>
                <a:schemeClr val="lt1"/>
              </a:buClr>
              <a:buSzPts val="900"/>
              <a:buNone/>
              <a:defRPr sz="900"/>
            </a:lvl5pPr>
            <a:lvl6pPr marL="2743200" lvl="5" indent="-228600" algn="l">
              <a:lnSpc>
                <a:spcPct val="90000"/>
              </a:lnSpc>
              <a:spcBef>
                <a:spcPts val="500"/>
              </a:spcBef>
              <a:spcAft>
                <a:spcPts val="0"/>
              </a:spcAft>
              <a:buClr>
                <a:schemeClr val="lt1"/>
              </a:buClr>
              <a:buSzPts val="900"/>
              <a:buNone/>
              <a:defRPr sz="900"/>
            </a:lvl6pPr>
            <a:lvl7pPr marL="3200400" lvl="6" indent="-228600" algn="l">
              <a:lnSpc>
                <a:spcPct val="90000"/>
              </a:lnSpc>
              <a:spcBef>
                <a:spcPts val="500"/>
              </a:spcBef>
              <a:spcAft>
                <a:spcPts val="0"/>
              </a:spcAft>
              <a:buClr>
                <a:schemeClr val="lt1"/>
              </a:buClr>
              <a:buSzPts val="900"/>
              <a:buNone/>
              <a:defRPr sz="900"/>
            </a:lvl7pPr>
            <a:lvl8pPr marL="3657600" lvl="7" indent="-228600" algn="l">
              <a:lnSpc>
                <a:spcPct val="90000"/>
              </a:lnSpc>
              <a:spcBef>
                <a:spcPts val="500"/>
              </a:spcBef>
              <a:spcAft>
                <a:spcPts val="0"/>
              </a:spcAft>
              <a:buClr>
                <a:schemeClr val="lt1"/>
              </a:buClr>
              <a:buSzPts val="900"/>
              <a:buNone/>
              <a:defRPr sz="900"/>
            </a:lvl8pPr>
            <a:lvl9pPr marL="4114800" lvl="8" indent="-228600" algn="l">
              <a:lnSpc>
                <a:spcPct val="90000"/>
              </a:lnSpc>
              <a:spcBef>
                <a:spcPts val="500"/>
              </a:spcBef>
              <a:spcAft>
                <a:spcPts val="0"/>
              </a:spcAft>
              <a:buClr>
                <a:schemeClr val="lt1"/>
              </a:buClr>
              <a:buSzPts val="900"/>
              <a:buNone/>
              <a:defRPr sz="900"/>
            </a:lvl9pPr>
          </a:lstStyle>
          <a:p>
            <a:endParaRPr/>
          </a:p>
        </p:txBody>
      </p:sp>
      <p:sp>
        <p:nvSpPr>
          <p:cNvPr id="177" name="Google Shape;177;p1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1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180"/>
        <p:cNvGrpSpPr/>
        <p:nvPr/>
      </p:nvGrpSpPr>
      <p:grpSpPr>
        <a:xfrm>
          <a:off x="0" y="0"/>
          <a:ext cx="0" cy="0"/>
          <a:chOff x="0" y="0"/>
          <a:chExt cx="0" cy="0"/>
        </a:xfrm>
      </p:grpSpPr>
      <p:pic>
        <p:nvPicPr>
          <p:cNvPr id="181" name="Google Shape;181;p1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182" name="Google Shape;182;p1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183" name="Google Shape;183;p1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18"/>
          <p:cNvSpPr txBox="1">
            <a:spLocks noGrp="1"/>
          </p:cNvSpPr>
          <p:nvPr>
            <p:ph type="body" idx="1"/>
          </p:nvPr>
        </p:nvSpPr>
        <p:spPr>
          <a:xfrm rot="5400000">
            <a:off x="3687594" y="-670400"/>
            <a:ext cx="3599316" cy="961386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87" name="Google Shape;187;p1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1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1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190"/>
        <p:cNvGrpSpPr/>
        <p:nvPr/>
      </p:nvGrpSpPr>
      <p:grpSpPr>
        <a:xfrm>
          <a:off x="0" y="0"/>
          <a:ext cx="0" cy="0"/>
          <a:chOff x="0" y="0"/>
          <a:chExt cx="0" cy="0"/>
        </a:xfrm>
      </p:grpSpPr>
      <p:sp>
        <p:nvSpPr>
          <p:cNvPr id="191" name="Google Shape;191;p19"/>
          <p:cNvSpPr/>
          <p:nvPr/>
        </p:nvSpPr>
        <p:spPr>
          <a:xfrm rot="5400000">
            <a:off x="8116207" y="1869395"/>
            <a:ext cx="5106988"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9"/>
          <p:cNvSpPr/>
          <p:nvPr/>
        </p:nvSpPr>
        <p:spPr>
          <a:xfrm rot="5400000">
            <a:off x="9868202" y="5372403"/>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9"/>
          <p:cNvSpPr txBox="1">
            <a:spLocks noGrp="1"/>
          </p:cNvSpPr>
          <p:nvPr>
            <p:ph type="title"/>
          </p:nvPr>
        </p:nvSpPr>
        <p:spPr>
          <a:xfrm rot="5400000">
            <a:off x="8489252" y="2249576"/>
            <a:ext cx="4353760" cy="10738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19"/>
          <p:cNvSpPr txBox="1">
            <a:spLocks noGrp="1"/>
          </p:cNvSpPr>
          <p:nvPr>
            <p:ph type="body" idx="1"/>
          </p:nvPr>
        </p:nvSpPr>
        <p:spPr>
          <a:xfrm rot="5400000">
            <a:off x="2452030" y="-1162110"/>
            <a:ext cx="5326589" cy="88700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95" name="Google Shape;195;p19"/>
          <p:cNvSpPr txBox="1">
            <a:spLocks noGrp="1"/>
          </p:cNvSpPr>
          <p:nvPr>
            <p:ph type="dt" idx="10"/>
          </p:nvPr>
        </p:nvSpPr>
        <p:spPr>
          <a:xfrm>
            <a:off x="6807126"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19"/>
          <p:cNvSpPr txBox="1">
            <a:spLocks noGrp="1"/>
          </p:cNvSpPr>
          <p:nvPr>
            <p:ph type="ftr" idx="11"/>
          </p:nvPr>
        </p:nvSpPr>
        <p:spPr>
          <a:xfrm>
            <a:off x="680321" y="5936188"/>
            <a:ext cx="612680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7" name="Google Shape;197;p19"/>
          <p:cNvSpPr txBox="1">
            <a:spLocks noGrp="1"/>
          </p:cNvSpPr>
          <p:nvPr>
            <p:ph type="sldNum" idx="12"/>
          </p:nvPr>
        </p:nvSpPr>
        <p:spPr>
          <a:xfrm>
            <a:off x="10097550" y="5398633"/>
            <a:ext cx="1154151" cy="1090789"/>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3600" b="0" i="0" u="none" strike="noStrike" cap="none">
                <a:solidFill>
                  <a:schemeClr val="lt1"/>
                </a:solidFill>
                <a:latin typeface="Trebuchet MS"/>
                <a:ea typeface="Trebuchet MS"/>
                <a:cs typeface="Trebuchet MS"/>
                <a:sym typeface="Trebuchet MS"/>
              </a:defRPr>
            </a:lvl1pPr>
            <a:lvl2pPr marL="0" lvl="1" indent="0" algn="ctr">
              <a:spcBef>
                <a:spcPts val="0"/>
              </a:spcBef>
              <a:buNone/>
              <a:defRPr sz="3600" b="0" i="0" u="none" strike="noStrike" cap="none">
                <a:solidFill>
                  <a:schemeClr val="lt1"/>
                </a:solidFill>
                <a:latin typeface="Trebuchet MS"/>
                <a:ea typeface="Trebuchet MS"/>
                <a:cs typeface="Trebuchet MS"/>
                <a:sym typeface="Trebuchet MS"/>
              </a:defRPr>
            </a:lvl2pPr>
            <a:lvl3pPr marL="0" lvl="2" indent="0" algn="ctr">
              <a:spcBef>
                <a:spcPts val="0"/>
              </a:spcBef>
              <a:buNone/>
              <a:defRPr sz="3600" b="0" i="0" u="none" strike="noStrike" cap="none">
                <a:solidFill>
                  <a:schemeClr val="lt1"/>
                </a:solidFill>
                <a:latin typeface="Trebuchet MS"/>
                <a:ea typeface="Trebuchet MS"/>
                <a:cs typeface="Trebuchet MS"/>
                <a:sym typeface="Trebuchet MS"/>
              </a:defRPr>
            </a:lvl3pPr>
            <a:lvl4pPr marL="0" lvl="3" indent="0" algn="ctr">
              <a:spcBef>
                <a:spcPts val="0"/>
              </a:spcBef>
              <a:buNone/>
              <a:defRPr sz="3600" b="0" i="0" u="none" strike="noStrike" cap="none">
                <a:solidFill>
                  <a:schemeClr val="lt1"/>
                </a:solidFill>
                <a:latin typeface="Trebuchet MS"/>
                <a:ea typeface="Trebuchet MS"/>
                <a:cs typeface="Trebuchet MS"/>
                <a:sym typeface="Trebuchet MS"/>
              </a:defRPr>
            </a:lvl4pPr>
            <a:lvl5pPr marL="0" lvl="4" indent="0" algn="ctr">
              <a:spcBef>
                <a:spcPts val="0"/>
              </a:spcBef>
              <a:buNone/>
              <a:defRPr sz="3600" b="0" i="0" u="none" strike="noStrike" cap="none">
                <a:solidFill>
                  <a:schemeClr val="lt1"/>
                </a:solidFill>
                <a:latin typeface="Trebuchet MS"/>
                <a:ea typeface="Trebuchet MS"/>
                <a:cs typeface="Trebuchet MS"/>
                <a:sym typeface="Trebuchet MS"/>
              </a:defRPr>
            </a:lvl5pPr>
            <a:lvl6pPr marL="0" lvl="5" indent="0" algn="ctr">
              <a:spcBef>
                <a:spcPts val="0"/>
              </a:spcBef>
              <a:buNone/>
              <a:defRPr sz="3600" b="0" i="0" u="none" strike="noStrike" cap="none">
                <a:solidFill>
                  <a:schemeClr val="lt1"/>
                </a:solidFill>
                <a:latin typeface="Trebuchet MS"/>
                <a:ea typeface="Trebuchet MS"/>
                <a:cs typeface="Trebuchet MS"/>
                <a:sym typeface="Trebuchet MS"/>
              </a:defRPr>
            </a:lvl6pPr>
            <a:lvl7pPr marL="0" lvl="6" indent="0" algn="ctr">
              <a:spcBef>
                <a:spcPts val="0"/>
              </a:spcBef>
              <a:buNone/>
              <a:defRPr sz="3600" b="0" i="0" u="none" strike="noStrike" cap="none">
                <a:solidFill>
                  <a:schemeClr val="lt1"/>
                </a:solidFill>
                <a:latin typeface="Trebuchet MS"/>
                <a:ea typeface="Trebuchet MS"/>
                <a:cs typeface="Trebuchet MS"/>
                <a:sym typeface="Trebuchet MS"/>
              </a:defRPr>
            </a:lvl7pPr>
            <a:lvl8pPr marL="0" lvl="7" indent="0" algn="ctr">
              <a:spcBef>
                <a:spcPts val="0"/>
              </a:spcBef>
              <a:buNone/>
              <a:defRPr sz="3600" b="0" i="0" u="none" strike="noStrike" cap="none">
                <a:solidFill>
                  <a:schemeClr val="lt1"/>
                </a:solidFill>
                <a:latin typeface="Trebuchet MS"/>
                <a:ea typeface="Trebuchet MS"/>
                <a:cs typeface="Trebuchet MS"/>
                <a:sym typeface="Trebuchet MS"/>
              </a:defRPr>
            </a:lvl8pPr>
            <a:lvl9pPr marL="0" lvl="8" indent="0" algn="ctr">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ct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sp>
        <p:nvSpPr>
          <p:cNvPr id="199" name="Google Shape;199;g2941842678e_0_21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0" name="Google Shape;200;g2941842678e_0_210"/>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lvl1pPr marL="457200" lvl="0" indent="-381000" rtl="0">
              <a:spcBef>
                <a:spcPts val="1000"/>
              </a:spcBef>
              <a:spcAft>
                <a:spcPts val="0"/>
              </a:spcAft>
              <a:buSzPts val="2400"/>
              <a:buChar char="•"/>
              <a:defRPr/>
            </a:lvl1pPr>
            <a:lvl2pPr marL="914400" lvl="1" indent="-355600" rtl="0">
              <a:spcBef>
                <a:spcPts val="500"/>
              </a:spcBef>
              <a:spcAft>
                <a:spcPts val="0"/>
              </a:spcAft>
              <a:buSzPts val="2000"/>
              <a:buChar char="•"/>
              <a:defRPr/>
            </a:lvl2pPr>
            <a:lvl3pPr marL="1371600" lvl="2" indent="-342900" rtl="0">
              <a:spcBef>
                <a:spcPts val="500"/>
              </a:spcBef>
              <a:spcAft>
                <a:spcPts val="0"/>
              </a:spcAft>
              <a:buSzPts val="1800"/>
              <a:buChar char="•"/>
              <a:defRPr/>
            </a:lvl3pPr>
            <a:lvl4pPr marL="1828800" lvl="3" indent="-330200" rtl="0">
              <a:spcBef>
                <a:spcPts val="500"/>
              </a:spcBef>
              <a:spcAft>
                <a:spcPts val="0"/>
              </a:spcAft>
              <a:buSzPts val="1600"/>
              <a:buChar char="•"/>
              <a:defRPr/>
            </a:lvl4pPr>
            <a:lvl5pPr marL="2286000" lvl="4" indent="-330200" rtl="0">
              <a:spcBef>
                <a:spcPts val="500"/>
              </a:spcBef>
              <a:spcAft>
                <a:spcPts val="0"/>
              </a:spcAft>
              <a:buSzPts val="1600"/>
              <a:buChar char="•"/>
              <a:defRPr/>
            </a:lvl5pPr>
            <a:lvl6pPr marL="2743200" lvl="5" indent="-317500" rtl="0">
              <a:spcBef>
                <a:spcPts val="500"/>
              </a:spcBef>
              <a:spcAft>
                <a:spcPts val="0"/>
              </a:spcAft>
              <a:buSzPts val="1400"/>
              <a:buChar char="•"/>
              <a:defRPr/>
            </a:lvl6pPr>
            <a:lvl7pPr marL="3200400" lvl="6" indent="-317500" rtl="0">
              <a:spcBef>
                <a:spcPts val="500"/>
              </a:spcBef>
              <a:spcAft>
                <a:spcPts val="0"/>
              </a:spcAft>
              <a:buSzPts val="1400"/>
              <a:buChar char="•"/>
              <a:defRPr/>
            </a:lvl7pPr>
            <a:lvl8pPr marL="3657600" lvl="7" indent="-317500" rtl="0">
              <a:spcBef>
                <a:spcPts val="500"/>
              </a:spcBef>
              <a:spcAft>
                <a:spcPts val="0"/>
              </a:spcAft>
              <a:buSzPts val="1400"/>
              <a:buChar char="•"/>
              <a:defRPr/>
            </a:lvl8pPr>
            <a:lvl9pPr marL="4114800" lvl="8" indent="-317500" rtl="0">
              <a:spcBef>
                <a:spcPts val="500"/>
              </a:spcBef>
              <a:spcAft>
                <a:spcPts val="0"/>
              </a:spcAft>
              <a:buSzPts val="1400"/>
              <a:buChar char="•"/>
              <a:defRPr/>
            </a:lvl9pPr>
          </a:lstStyle>
          <a:p>
            <a:endParaRPr/>
          </a:p>
        </p:txBody>
      </p:sp>
      <p:sp>
        <p:nvSpPr>
          <p:cNvPr id="201" name="Google Shape;201;g2941842678e_0_210"/>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02"/>
        <p:cNvGrpSpPr/>
        <p:nvPr/>
      </p:nvGrpSpPr>
      <p:grpSpPr>
        <a:xfrm>
          <a:off x="0" y="0"/>
          <a:ext cx="0" cy="0"/>
          <a:chOff x="0" y="0"/>
          <a:chExt cx="0" cy="0"/>
        </a:xfrm>
      </p:grpSpPr>
      <p:sp>
        <p:nvSpPr>
          <p:cNvPr id="203" name="Google Shape;203;g2941842678e_0_214"/>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04" name="Google Shape;204;g2941842678e_0_214"/>
          <p:cNvSpPr txBox="1">
            <a:spLocks noGrp="1"/>
          </p:cNvSpPr>
          <p:nvPr>
            <p:ph type="sldNum" idx="12"/>
          </p:nvPr>
        </p:nvSpPr>
        <p:spPr>
          <a:xfrm>
            <a:off x="11296610" y="6217622"/>
            <a:ext cx="731700" cy="5247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22"/>
        <p:cNvGrpSpPr/>
        <p:nvPr/>
      </p:nvGrpSpPr>
      <p:grpSpPr>
        <a:xfrm>
          <a:off x="0" y="0"/>
          <a:ext cx="0" cy="0"/>
          <a:chOff x="0" y="0"/>
          <a:chExt cx="0" cy="0"/>
        </a:xfrm>
      </p:grpSpPr>
      <p:pic>
        <p:nvPicPr>
          <p:cNvPr id="23" name="Google Shape;23;p4"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24" name="Google Shape;24;p4"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25" name="Google Shape;25;p4"/>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4"/>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32"/>
        <p:cNvGrpSpPr/>
        <p:nvPr/>
      </p:nvGrpSpPr>
      <p:grpSpPr>
        <a:xfrm>
          <a:off x="0" y="0"/>
          <a:ext cx="0" cy="0"/>
          <a:chOff x="0" y="0"/>
          <a:chExt cx="0" cy="0"/>
        </a:xfrm>
      </p:grpSpPr>
      <p:pic>
        <p:nvPicPr>
          <p:cNvPr id="33" name="Google Shape;33;p5" descr="HD-ShadowLong.png"/>
          <p:cNvPicPr preferRelativeResize="0"/>
          <p:nvPr/>
        </p:nvPicPr>
        <p:blipFill rotWithShape="1">
          <a:blip r:embed="rId2">
            <a:alphaModFix/>
          </a:blip>
          <a:srcRect/>
          <a:stretch/>
        </p:blipFill>
        <p:spPr>
          <a:xfrm>
            <a:off x="-1" y="4086907"/>
            <a:ext cx="10437812" cy="321164"/>
          </a:xfrm>
          <a:prstGeom prst="rect">
            <a:avLst/>
          </a:prstGeom>
          <a:noFill/>
          <a:ln>
            <a:noFill/>
          </a:ln>
        </p:spPr>
      </p:pic>
      <p:pic>
        <p:nvPicPr>
          <p:cNvPr id="34" name="Google Shape;34;p5" descr="HD-ShadowShort.png"/>
          <p:cNvPicPr preferRelativeResize="0"/>
          <p:nvPr/>
        </p:nvPicPr>
        <p:blipFill rotWithShape="1">
          <a:blip r:embed="rId3">
            <a:alphaModFix/>
          </a:blip>
          <a:srcRect/>
          <a:stretch/>
        </p:blipFill>
        <p:spPr>
          <a:xfrm>
            <a:off x="10585824" y="4087901"/>
            <a:ext cx="1602997" cy="144270"/>
          </a:xfrm>
          <a:prstGeom prst="rect">
            <a:avLst/>
          </a:prstGeom>
          <a:noFill/>
          <a:ln>
            <a:noFill/>
          </a:ln>
        </p:spPr>
      </p:pic>
      <p:sp>
        <p:nvSpPr>
          <p:cNvPr id="35" name="Google Shape;35;p5"/>
          <p:cNvSpPr/>
          <p:nvPr/>
        </p:nvSpPr>
        <p:spPr>
          <a:xfrm>
            <a:off x="-2" y="2726267"/>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10585825" y="2726267"/>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txBox="1">
            <a:spLocks noGrp="1"/>
          </p:cNvSpPr>
          <p:nvPr>
            <p:ph type="title"/>
          </p:nvPr>
        </p:nvSpPr>
        <p:spPr>
          <a:xfrm>
            <a:off x="680322" y="2869895"/>
            <a:ext cx="9613860" cy="109078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680322" y="4232171"/>
            <a:ext cx="9613860" cy="170401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Clr>
                <a:schemeClr val="lt1"/>
              </a:buClr>
              <a:buSzPts val="2000"/>
              <a:buNone/>
              <a:defRPr sz="20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39" name="Google Shape;39;p5"/>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
          <p:cNvSpPr txBox="1">
            <a:spLocks noGrp="1"/>
          </p:cNvSpPr>
          <p:nvPr>
            <p:ph type="sldNum" idx="12"/>
          </p:nvPr>
        </p:nvSpPr>
        <p:spPr>
          <a:xfrm>
            <a:off x="10729455" y="2869895"/>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vå delar" type="twoObj">
  <p:cSld name="TWO_OBJECTS">
    <p:spTree>
      <p:nvGrpSpPr>
        <p:cNvPr id="1" name="Shape 42"/>
        <p:cNvGrpSpPr/>
        <p:nvPr/>
      </p:nvGrpSpPr>
      <p:grpSpPr>
        <a:xfrm>
          <a:off x="0" y="0"/>
          <a:ext cx="0" cy="0"/>
          <a:chOff x="0" y="0"/>
          <a:chExt cx="0" cy="0"/>
        </a:xfrm>
      </p:grpSpPr>
      <p:pic>
        <p:nvPicPr>
          <p:cNvPr id="43" name="Google Shape;43;p6"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44" name="Google Shape;44;p6"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45" name="Google Shape;45;p6"/>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6"/>
          <p:cNvSpPr txBox="1">
            <a:spLocks noGrp="1"/>
          </p:cNvSpPr>
          <p:nvPr>
            <p:ph type="body" idx="1"/>
          </p:nvPr>
        </p:nvSpPr>
        <p:spPr>
          <a:xfrm>
            <a:off x="680320" y="2336873"/>
            <a:ext cx="46983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 name="Google Shape;49;p6"/>
          <p:cNvSpPr txBox="1">
            <a:spLocks noGrp="1"/>
          </p:cNvSpPr>
          <p:nvPr>
            <p:ph type="body" idx="2"/>
          </p:nvPr>
        </p:nvSpPr>
        <p:spPr>
          <a:xfrm>
            <a:off x="5594123" y="2336873"/>
            <a:ext cx="4700058" cy="35993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 name="Google Shape;50;p6"/>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6"/>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53"/>
        <p:cNvGrpSpPr/>
        <p:nvPr/>
      </p:nvGrpSpPr>
      <p:grpSpPr>
        <a:xfrm>
          <a:off x="0" y="0"/>
          <a:ext cx="0" cy="0"/>
          <a:chOff x="0" y="0"/>
          <a:chExt cx="0" cy="0"/>
        </a:xfrm>
      </p:grpSpPr>
      <p:pic>
        <p:nvPicPr>
          <p:cNvPr id="54" name="Google Shape;54;p7"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55" name="Google Shape;55;p7"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56" name="Google Shape;56;p7"/>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680319" y="753229"/>
            <a:ext cx="9613863" cy="108093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body" idx="1"/>
          </p:nvPr>
        </p:nvSpPr>
        <p:spPr>
          <a:xfrm>
            <a:off x="906350" y="2336873"/>
            <a:ext cx="4472327" cy="69313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0" name="Google Shape;60;p7"/>
          <p:cNvSpPr txBox="1">
            <a:spLocks noGrp="1"/>
          </p:cNvSpPr>
          <p:nvPr>
            <p:ph type="body" idx="2"/>
          </p:nvPr>
        </p:nvSpPr>
        <p:spPr>
          <a:xfrm>
            <a:off x="680322" y="3030008"/>
            <a:ext cx="4698355"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1" name="Google Shape;61;p7"/>
          <p:cNvSpPr txBox="1">
            <a:spLocks noGrp="1"/>
          </p:cNvSpPr>
          <p:nvPr>
            <p:ph type="body" idx="3"/>
          </p:nvPr>
        </p:nvSpPr>
        <p:spPr>
          <a:xfrm>
            <a:off x="5820154" y="2336873"/>
            <a:ext cx="4474028" cy="692076"/>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2" name="Google Shape;62;p7"/>
          <p:cNvSpPr txBox="1">
            <a:spLocks noGrp="1"/>
          </p:cNvSpPr>
          <p:nvPr>
            <p:ph type="body" idx="4"/>
          </p:nvPr>
        </p:nvSpPr>
        <p:spPr>
          <a:xfrm>
            <a:off x="5594123" y="3030008"/>
            <a:ext cx="4700059" cy="290617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3" name="Google Shape;63;p7"/>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7"/>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66"/>
        <p:cNvGrpSpPr/>
        <p:nvPr/>
      </p:nvGrpSpPr>
      <p:grpSpPr>
        <a:xfrm>
          <a:off x="0" y="0"/>
          <a:ext cx="0" cy="0"/>
          <a:chOff x="0" y="0"/>
          <a:chExt cx="0" cy="0"/>
        </a:xfrm>
      </p:grpSpPr>
      <p:pic>
        <p:nvPicPr>
          <p:cNvPr id="67" name="Google Shape;67;p8"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68" name="Google Shape;68;p8"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69" name="Google Shape;69;p8"/>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8"/>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8"/>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8"/>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75"/>
        <p:cNvGrpSpPr/>
        <p:nvPr/>
      </p:nvGrpSpPr>
      <p:grpSpPr>
        <a:xfrm>
          <a:off x="0" y="0"/>
          <a:ext cx="0" cy="0"/>
          <a:chOff x="0" y="0"/>
          <a:chExt cx="0" cy="0"/>
        </a:xfrm>
      </p:grpSpPr>
      <p:pic>
        <p:nvPicPr>
          <p:cNvPr id="76" name="Google Shape;76;p9" descr="HD-ShadowShort.png"/>
          <p:cNvPicPr preferRelativeResize="0"/>
          <p:nvPr/>
        </p:nvPicPr>
        <p:blipFill rotWithShape="1">
          <a:blip r:embed="rId2">
            <a:alphaModFix/>
          </a:blip>
          <a:srcRect/>
          <a:stretch/>
        </p:blipFill>
        <p:spPr>
          <a:xfrm>
            <a:off x="10585826" y="1971234"/>
            <a:ext cx="1602997" cy="144270"/>
          </a:xfrm>
          <a:prstGeom prst="rect">
            <a:avLst/>
          </a:prstGeom>
          <a:noFill/>
          <a:ln>
            <a:noFill/>
          </a:ln>
        </p:spPr>
      </p:pic>
      <p:sp>
        <p:nvSpPr>
          <p:cNvPr id="77" name="Google Shape;77;p9"/>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9"/>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9"/>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med bildtext" type="objTx">
  <p:cSld name="OBJECT_WITH_CAPTION_TEXT">
    <p:spTree>
      <p:nvGrpSpPr>
        <p:cNvPr id="1" name="Shape 81"/>
        <p:cNvGrpSpPr/>
        <p:nvPr/>
      </p:nvGrpSpPr>
      <p:grpSpPr>
        <a:xfrm>
          <a:off x="0" y="0"/>
          <a:ext cx="0" cy="0"/>
          <a:chOff x="0" y="0"/>
          <a:chExt cx="0" cy="0"/>
        </a:xfrm>
      </p:grpSpPr>
      <p:pic>
        <p:nvPicPr>
          <p:cNvPr id="82" name="Google Shape;82;p10"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83" name="Google Shape;83;p10"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84" name="Google Shape;84;p10"/>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txBox="1">
            <a:spLocks noGrp="1"/>
          </p:cNvSpPr>
          <p:nvPr>
            <p:ph type="title"/>
          </p:nvPr>
        </p:nvSpPr>
        <p:spPr>
          <a:xfrm>
            <a:off x="680321" y="753227"/>
            <a:ext cx="9613859" cy="108094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0"/>
          <p:cNvSpPr txBox="1">
            <a:spLocks noGrp="1"/>
          </p:cNvSpPr>
          <p:nvPr>
            <p:ph type="body" idx="1"/>
          </p:nvPr>
        </p:nvSpPr>
        <p:spPr>
          <a:xfrm>
            <a:off x="4685846" y="2336873"/>
            <a:ext cx="5608336" cy="359931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88" name="Google Shape;88;p10"/>
          <p:cNvSpPr txBox="1">
            <a:spLocks noGrp="1"/>
          </p:cNvSpPr>
          <p:nvPr>
            <p:ph type="body" idx="2"/>
          </p:nvPr>
        </p:nvSpPr>
        <p:spPr>
          <a:xfrm>
            <a:off x="680322" y="2336872"/>
            <a:ext cx="3790078" cy="3599317"/>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89" name="Google Shape;89;p10"/>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0"/>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0"/>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92"/>
        <p:cNvGrpSpPr/>
        <p:nvPr/>
      </p:nvGrpSpPr>
      <p:grpSpPr>
        <a:xfrm>
          <a:off x="0" y="0"/>
          <a:ext cx="0" cy="0"/>
          <a:chOff x="0" y="0"/>
          <a:chExt cx="0" cy="0"/>
        </a:xfrm>
      </p:grpSpPr>
      <p:pic>
        <p:nvPicPr>
          <p:cNvPr id="93" name="Google Shape;93;p11" descr="HD-ShadowLong.png"/>
          <p:cNvPicPr preferRelativeResize="0"/>
          <p:nvPr/>
        </p:nvPicPr>
        <p:blipFill rotWithShape="1">
          <a:blip r:embed="rId2">
            <a:alphaModFix/>
          </a:blip>
          <a:srcRect/>
          <a:stretch/>
        </p:blipFill>
        <p:spPr>
          <a:xfrm>
            <a:off x="1" y="1970240"/>
            <a:ext cx="10437812" cy="321164"/>
          </a:xfrm>
          <a:prstGeom prst="rect">
            <a:avLst/>
          </a:prstGeom>
          <a:noFill/>
          <a:ln>
            <a:noFill/>
          </a:ln>
        </p:spPr>
      </p:pic>
      <p:pic>
        <p:nvPicPr>
          <p:cNvPr id="94" name="Google Shape;94;p11" descr="HD-ShadowShort.png"/>
          <p:cNvPicPr preferRelativeResize="0"/>
          <p:nvPr/>
        </p:nvPicPr>
        <p:blipFill rotWithShape="1">
          <a:blip r:embed="rId3">
            <a:alphaModFix/>
          </a:blip>
          <a:srcRect/>
          <a:stretch/>
        </p:blipFill>
        <p:spPr>
          <a:xfrm>
            <a:off x="10585826" y="1971234"/>
            <a:ext cx="1602997" cy="144270"/>
          </a:xfrm>
          <a:prstGeom prst="rect">
            <a:avLst/>
          </a:prstGeom>
          <a:noFill/>
          <a:ln>
            <a:noFill/>
          </a:ln>
        </p:spPr>
      </p:pic>
      <p:sp>
        <p:nvSpPr>
          <p:cNvPr id="95" name="Google Shape;95;p11"/>
          <p:cNvSpPr/>
          <p:nvPr/>
        </p:nvSpPr>
        <p:spPr>
          <a:xfrm>
            <a:off x="0" y="609600"/>
            <a:ext cx="10437812" cy="1368198"/>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1"/>
          <p:cNvSpPr/>
          <p:nvPr/>
        </p:nvSpPr>
        <p:spPr>
          <a:xfrm>
            <a:off x="10585827" y="609600"/>
            <a:ext cx="1602997" cy="13681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1"/>
          <p:cNvSpPr txBox="1">
            <a:spLocks noGrp="1"/>
          </p:cNvSpPr>
          <p:nvPr>
            <p:ph type="title"/>
          </p:nvPr>
        </p:nvSpPr>
        <p:spPr>
          <a:xfrm>
            <a:off x="680323" y="753228"/>
            <a:ext cx="9613857" cy="10809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Trebuchet MS"/>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1"/>
          <p:cNvSpPr>
            <a:spLocks noGrp="1"/>
          </p:cNvSpPr>
          <p:nvPr>
            <p:ph type="pic" idx="2"/>
          </p:nvPr>
        </p:nvSpPr>
        <p:spPr>
          <a:xfrm>
            <a:off x="4868333" y="2336874"/>
            <a:ext cx="5425849" cy="3599312"/>
          </a:xfrm>
          <a:prstGeom prst="rect">
            <a:avLst/>
          </a:prstGeom>
          <a:noFill/>
          <a:ln>
            <a:noFill/>
          </a:ln>
          <a:effectLst>
            <a:outerShdw blurRad="76200" dist="63500" dir="5040000" algn="tl" rotWithShape="0">
              <a:srgbClr val="000000">
                <a:alpha val="40784"/>
              </a:srgbClr>
            </a:outerShdw>
          </a:effectLst>
        </p:spPr>
      </p:sp>
      <p:sp>
        <p:nvSpPr>
          <p:cNvPr id="99" name="Google Shape;99;p11"/>
          <p:cNvSpPr txBox="1">
            <a:spLocks noGrp="1"/>
          </p:cNvSpPr>
          <p:nvPr>
            <p:ph type="body" idx="1"/>
          </p:nvPr>
        </p:nvSpPr>
        <p:spPr>
          <a:xfrm>
            <a:off x="680323" y="2336873"/>
            <a:ext cx="3876256" cy="3599315"/>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100" name="Google Shape;100;p11"/>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1"/>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1"/>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5"/>
        <p:cNvGrpSpPr/>
        <p:nvPr/>
      </p:nvGrpSpPr>
      <p:grpSpPr>
        <a:xfrm>
          <a:off x="0" y="0"/>
          <a:ext cx="0" cy="0"/>
          <a:chOff x="0" y="0"/>
          <a:chExt cx="0" cy="0"/>
        </a:xfrm>
      </p:grpSpPr>
      <p:pic>
        <p:nvPicPr>
          <p:cNvPr id="6" name="Google Shape;6;p2" descr="hashOverlay-FullResolve.png"/>
          <p:cNvPicPr preferRelativeResize="0"/>
          <p:nvPr/>
        </p:nvPicPr>
        <p:blipFill rotWithShape="1">
          <a:blip r:embed="rId21">
            <a:alphaModFix amt="10000"/>
          </a:blip>
          <a:srcRect/>
          <a:stretch/>
        </p:blipFill>
        <p:spPr>
          <a:xfrm>
            <a:off x="0" y="0"/>
            <a:ext cx="12192000" cy="6858000"/>
          </a:xfrm>
          <a:prstGeom prst="rect">
            <a:avLst/>
          </a:prstGeom>
          <a:noFill/>
          <a:ln>
            <a:noFill/>
          </a:ln>
        </p:spPr>
      </p:pic>
      <p:sp>
        <p:nvSpPr>
          <p:cNvPr id="7" name="Google Shape;7;p2"/>
          <p:cNvSpPr txBox="1">
            <a:spLocks noGrp="1"/>
          </p:cNvSpPr>
          <p:nvPr>
            <p:ph type="title"/>
          </p:nvPr>
        </p:nvSpPr>
        <p:spPr>
          <a:xfrm>
            <a:off x="680321" y="753228"/>
            <a:ext cx="9613861" cy="108093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600"/>
              <a:buFont typeface="Trebuchet MS"/>
              <a:buNone/>
              <a:defRPr sz="3600" b="0" i="0" u="none" strike="noStrike" cap="none">
                <a:solidFill>
                  <a:schemeClr val="lt1"/>
                </a:solidFill>
                <a:latin typeface="Trebuchet MS"/>
                <a:ea typeface="Trebuchet MS"/>
                <a:cs typeface="Trebuchet MS"/>
                <a:sym typeface="Trebuchet M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2"/>
          <p:cNvSpPr txBox="1">
            <a:spLocks noGrp="1"/>
          </p:cNvSpPr>
          <p:nvPr>
            <p:ph type="body" idx="1"/>
          </p:nvPr>
        </p:nvSpPr>
        <p:spPr>
          <a:xfrm>
            <a:off x="680321" y="2336873"/>
            <a:ext cx="9613861" cy="3599316"/>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chemeClr val="lt1"/>
              </a:buClr>
              <a:buSzPts val="2400"/>
              <a:buFont typeface="Arial"/>
              <a:buChar char="•"/>
              <a:defRPr sz="2400" b="0" i="0" u="none" strike="noStrike" cap="none">
                <a:solidFill>
                  <a:schemeClr val="lt1"/>
                </a:solidFill>
                <a:latin typeface="Trebuchet MS"/>
                <a:ea typeface="Trebuchet MS"/>
                <a:cs typeface="Trebuchet MS"/>
                <a:sym typeface="Trebuchet MS"/>
              </a:defRPr>
            </a:lvl1pPr>
            <a:lvl2pPr marL="914400" marR="0" lvl="1"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Trebuchet MS"/>
                <a:ea typeface="Trebuchet MS"/>
                <a:cs typeface="Trebuchet MS"/>
                <a:sym typeface="Trebuchet MS"/>
              </a:defRPr>
            </a:lvl2pPr>
            <a:lvl3pPr marL="1371600" marR="0" lvl="2"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Trebuchet MS"/>
                <a:ea typeface="Trebuchet MS"/>
                <a:cs typeface="Trebuchet MS"/>
                <a:sym typeface="Trebuchet MS"/>
              </a:defRPr>
            </a:lvl3pPr>
            <a:lvl4pPr marL="1828800" marR="0" lvl="3"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4pPr>
            <a:lvl5pPr marL="2286000" marR="0" lvl="4" indent="-330200" algn="l" rtl="0">
              <a:lnSpc>
                <a:spcPct val="90000"/>
              </a:lnSpc>
              <a:spcBef>
                <a:spcPts val="500"/>
              </a:spcBef>
              <a:spcAft>
                <a:spcPts val="0"/>
              </a:spcAft>
              <a:buClr>
                <a:schemeClr val="lt1"/>
              </a:buClr>
              <a:buSzPts val="1600"/>
              <a:buFont typeface="Arial"/>
              <a:buChar char="•"/>
              <a:defRPr sz="1600" b="0" i="0" u="none" strike="noStrike" cap="none">
                <a:solidFill>
                  <a:schemeClr val="lt1"/>
                </a:solidFill>
                <a:latin typeface="Trebuchet MS"/>
                <a:ea typeface="Trebuchet MS"/>
                <a:cs typeface="Trebuchet MS"/>
                <a:sym typeface="Trebuchet MS"/>
              </a:defRPr>
            </a:lvl5pPr>
            <a:lvl6pPr marL="2743200" marR="0" lvl="5"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6pPr>
            <a:lvl7pPr marL="3200400" marR="0" lvl="6"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7pPr>
            <a:lvl8pPr marL="3657600" marR="0" lvl="7"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8pPr>
            <a:lvl9pPr marL="4114800" marR="0" lvl="8" indent="-317500" algn="l" rtl="0">
              <a:lnSpc>
                <a:spcPct val="90000"/>
              </a:lnSpc>
              <a:spcBef>
                <a:spcPts val="500"/>
              </a:spcBef>
              <a:spcAft>
                <a:spcPts val="0"/>
              </a:spcAft>
              <a:buClr>
                <a:schemeClr val="lt1"/>
              </a:buClr>
              <a:buSzPts val="14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 name="Google Shape;9;p2"/>
          <p:cNvSpPr txBox="1">
            <a:spLocks noGrp="1"/>
          </p:cNvSpPr>
          <p:nvPr>
            <p:ph type="dt" idx="10"/>
          </p:nvPr>
        </p:nvSpPr>
        <p:spPr>
          <a:xfrm>
            <a:off x="7550981" y="5936187"/>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 name="Google Shape;10;p2"/>
          <p:cNvSpPr txBox="1">
            <a:spLocks noGrp="1"/>
          </p:cNvSpPr>
          <p:nvPr>
            <p:ph type="ftr" idx="11"/>
          </p:nvPr>
        </p:nvSpPr>
        <p:spPr>
          <a:xfrm>
            <a:off x="680321" y="5936188"/>
            <a:ext cx="687066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50" b="0" i="0" u="none" strike="noStrike" cap="none">
                <a:solidFill>
                  <a:schemeClr val="lt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 name="Google Shape;11;p2"/>
          <p:cNvSpPr txBox="1">
            <a:spLocks noGrp="1"/>
          </p:cNvSpPr>
          <p:nvPr>
            <p:ph type="sldNum" idx="12"/>
          </p:nvPr>
        </p:nvSpPr>
        <p:spPr>
          <a:xfrm>
            <a:off x="10729455" y="753227"/>
            <a:ext cx="1154151" cy="1090789"/>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3600" b="0" i="0" u="none" strike="noStrike" cap="none">
                <a:solidFill>
                  <a:schemeClr val="lt1"/>
                </a:solidFill>
                <a:latin typeface="Trebuchet MS"/>
                <a:ea typeface="Trebuchet MS"/>
                <a:cs typeface="Trebuchet MS"/>
                <a:sym typeface="Trebuchet MS"/>
              </a:defRPr>
            </a:lvl1pPr>
            <a:lvl2pPr marL="0" marR="0" lvl="1" indent="0" algn="l" rtl="0">
              <a:spcBef>
                <a:spcPts val="0"/>
              </a:spcBef>
              <a:buNone/>
              <a:defRPr sz="3600" b="0" i="0" u="none" strike="noStrike" cap="none">
                <a:solidFill>
                  <a:schemeClr val="lt1"/>
                </a:solidFill>
                <a:latin typeface="Trebuchet MS"/>
                <a:ea typeface="Trebuchet MS"/>
                <a:cs typeface="Trebuchet MS"/>
                <a:sym typeface="Trebuchet MS"/>
              </a:defRPr>
            </a:lvl2pPr>
            <a:lvl3pPr marL="0" marR="0" lvl="2" indent="0" algn="l" rtl="0">
              <a:spcBef>
                <a:spcPts val="0"/>
              </a:spcBef>
              <a:buNone/>
              <a:defRPr sz="3600" b="0" i="0" u="none" strike="noStrike" cap="none">
                <a:solidFill>
                  <a:schemeClr val="lt1"/>
                </a:solidFill>
                <a:latin typeface="Trebuchet MS"/>
                <a:ea typeface="Trebuchet MS"/>
                <a:cs typeface="Trebuchet MS"/>
                <a:sym typeface="Trebuchet MS"/>
              </a:defRPr>
            </a:lvl3pPr>
            <a:lvl4pPr marL="0" marR="0" lvl="3" indent="0" algn="l" rtl="0">
              <a:spcBef>
                <a:spcPts val="0"/>
              </a:spcBef>
              <a:buNone/>
              <a:defRPr sz="3600" b="0" i="0" u="none" strike="noStrike" cap="none">
                <a:solidFill>
                  <a:schemeClr val="lt1"/>
                </a:solidFill>
                <a:latin typeface="Trebuchet MS"/>
                <a:ea typeface="Trebuchet MS"/>
                <a:cs typeface="Trebuchet MS"/>
                <a:sym typeface="Trebuchet MS"/>
              </a:defRPr>
            </a:lvl4pPr>
            <a:lvl5pPr marL="0" marR="0" lvl="4" indent="0" algn="l" rtl="0">
              <a:spcBef>
                <a:spcPts val="0"/>
              </a:spcBef>
              <a:buNone/>
              <a:defRPr sz="3600" b="0" i="0" u="none" strike="noStrike" cap="none">
                <a:solidFill>
                  <a:schemeClr val="lt1"/>
                </a:solidFill>
                <a:latin typeface="Trebuchet MS"/>
                <a:ea typeface="Trebuchet MS"/>
                <a:cs typeface="Trebuchet MS"/>
                <a:sym typeface="Trebuchet MS"/>
              </a:defRPr>
            </a:lvl5pPr>
            <a:lvl6pPr marL="0" marR="0" lvl="5" indent="0" algn="l" rtl="0">
              <a:spcBef>
                <a:spcPts val="0"/>
              </a:spcBef>
              <a:buNone/>
              <a:defRPr sz="3600" b="0" i="0" u="none" strike="noStrike" cap="none">
                <a:solidFill>
                  <a:schemeClr val="lt1"/>
                </a:solidFill>
                <a:latin typeface="Trebuchet MS"/>
                <a:ea typeface="Trebuchet MS"/>
                <a:cs typeface="Trebuchet MS"/>
                <a:sym typeface="Trebuchet MS"/>
              </a:defRPr>
            </a:lvl6pPr>
            <a:lvl7pPr marL="0" marR="0" lvl="6" indent="0" algn="l" rtl="0">
              <a:spcBef>
                <a:spcPts val="0"/>
              </a:spcBef>
              <a:buNone/>
              <a:defRPr sz="3600" b="0" i="0" u="none" strike="noStrike" cap="none">
                <a:solidFill>
                  <a:schemeClr val="lt1"/>
                </a:solidFill>
                <a:latin typeface="Trebuchet MS"/>
                <a:ea typeface="Trebuchet MS"/>
                <a:cs typeface="Trebuchet MS"/>
                <a:sym typeface="Trebuchet MS"/>
              </a:defRPr>
            </a:lvl7pPr>
            <a:lvl8pPr marL="0" marR="0" lvl="7" indent="0" algn="l" rtl="0">
              <a:spcBef>
                <a:spcPts val="0"/>
              </a:spcBef>
              <a:buNone/>
              <a:defRPr sz="3600" b="0" i="0" u="none" strike="noStrike" cap="none">
                <a:solidFill>
                  <a:schemeClr val="lt1"/>
                </a:solidFill>
                <a:latin typeface="Trebuchet MS"/>
                <a:ea typeface="Trebuchet MS"/>
                <a:cs typeface="Trebuchet MS"/>
                <a:sym typeface="Trebuchet MS"/>
              </a:defRPr>
            </a:lvl8pPr>
            <a:lvl9pPr marL="0" marR="0" lvl="8" indent="0" algn="l" rtl="0">
              <a:spcBef>
                <a:spcPts val="0"/>
              </a:spcBef>
              <a:buNone/>
              <a:defRPr sz="3600" b="0" i="0" u="none" strike="noStrike" cap="none">
                <a:solidFill>
                  <a:schemeClr val="lt1"/>
                </a:solidFill>
                <a:latin typeface="Trebuchet MS"/>
                <a:ea typeface="Trebuchet MS"/>
                <a:cs typeface="Trebuchet MS"/>
                <a:sym typeface="Trebuchet MS"/>
              </a:defRPr>
            </a:lvl9pPr>
          </a:lstStyle>
          <a:p>
            <a:pPr marL="0" lvl="0" indent="0" algn="l"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journalisten.se/nyheter/spotify-anklagas-att-sprida-falsk-information-om-covi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hyperlink" Target="https://www.dn.se/varlden/miljardaren-oppnar-sin-planbok-infor-hostens-mellanarsval-i-usa/" TargetMode="Externa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UUV_bhQSVMkdemonstranterna-in-i-kapitolium-polisen-star-handfallna" TargetMode="External"/><Relationship Id="rId7" Type="http://schemas.openxmlformats.org/officeDocument/2006/relationships/hyperlink" Target="https://unsplash.com/@cryancom?utm_source=unsplash&amp;utm_medium=referral&amp;utm_content=creditCopyText"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jpg"/><Relationship Id="rId5" Type="http://schemas.openxmlformats.org/officeDocument/2006/relationships/hyperlink" Target="https://unsplash.com/@onthesearchforpineapples?utm_source=unsplash&amp;utm_medium=referral&amp;utm_content=creditCopyText" TargetMode="Externa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hyperlink" Target="https://rsf.org/en/index?year=202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omni.se/sundstrom-yngre-ryssar-ar-starkt-emot-kriget/a/a7Bn1d"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hyperlink" Target="https://gloria.tv/post/dV3fpiwPnC263QtUbPUPDBupi"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941842678e_0_0"/>
          <p:cNvSpPr txBox="1">
            <a:spLocks noGrp="1"/>
          </p:cNvSpPr>
          <p:nvPr>
            <p:ph type="ctrTitle"/>
          </p:nvPr>
        </p:nvSpPr>
        <p:spPr>
          <a:xfrm>
            <a:off x="-1" y="2587400"/>
            <a:ext cx="8957400" cy="18309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r>
              <a:rPr lang="sv-SE"/>
              <a:t>Källkritikens roll i ett demokratiskt samhälle</a:t>
            </a:r>
            <a:endParaRPr/>
          </a:p>
        </p:txBody>
      </p:sp>
      <p:sp>
        <p:nvSpPr>
          <p:cNvPr id="210" name="Google Shape;210;g2941842678e_0_0"/>
          <p:cNvSpPr txBox="1">
            <a:spLocks noGrp="1"/>
          </p:cNvSpPr>
          <p:nvPr>
            <p:ph type="subTitle" idx="1"/>
          </p:nvPr>
        </p:nvSpPr>
        <p:spPr>
          <a:xfrm>
            <a:off x="907096" y="5858719"/>
            <a:ext cx="10858800" cy="1490400"/>
          </a:xfrm>
          <a:prstGeom prst="rect">
            <a:avLst/>
          </a:prstGeom>
        </p:spPr>
        <p:txBody>
          <a:bodyPr spcFirstLastPara="1" wrap="square" lIns="91425" tIns="45700" rIns="91425" bIns="45700" anchor="t" anchorCtr="0">
            <a:normAutofit/>
          </a:bodyPr>
          <a:lstStyle/>
          <a:p>
            <a:pPr marL="0" lvl="0" indent="0" algn="r" rtl="0">
              <a:spcBef>
                <a:spcPts val="100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941842678e_0_67"/>
          <p:cNvSpPr txBox="1">
            <a:spLocks noGrp="1"/>
          </p:cNvSpPr>
          <p:nvPr>
            <p:ph type="title"/>
          </p:nvPr>
        </p:nvSpPr>
        <p:spPr>
          <a:xfrm>
            <a:off x="637733" y="4915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u="sng" dirty="0"/>
              <a:t>Varför drar vi gränsen just här?</a:t>
            </a:r>
            <a:endParaRPr u="sng" dirty="0"/>
          </a:p>
        </p:txBody>
      </p:sp>
      <p:sp>
        <p:nvSpPr>
          <p:cNvPr id="293" name="Google Shape;293;g2941842678e_0_67"/>
          <p:cNvSpPr txBox="1">
            <a:spLocks noGrp="1"/>
          </p:cNvSpPr>
          <p:nvPr>
            <p:ph type="body" idx="1"/>
          </p:nvPr>
        </p:nvSpPr>
        <p:spPr>
          <a:xfrm>
            <a:off x="415600" y="1255075"/>
            <a:ext cx="11360700" cy="5232000"/>
          </a:xfrm>
          <a:prstGeom prst="rect">
            <a:avLst/>
          </a:prstGeom>
        </p:spPr>
        <p:txBody>
          <a:bodyPr spcFirstLastPara="1" wrap="square" lIns="91425" tIns="45700" rIns="91425" bIns="45700" anchor="t" anchorCtr="0">
            <a:normAutofit/>
          </a:bodyPr>
          <a:lstStyle/>
          <a:p>
            <a:pPr marL="0" lvl="0" indent="0" algn="l" rtl="0">
              <a:spcBef>
                <a:spcPts val="1600"/>
              </a:spcBef>
              <a:spcAft>
                <a:spcPts val="0"/>
              </a:spcAft>
              <a:buClr>
                <a:schemeClr val="dk1"/>
              </a:buClr>
              <a:buSzPts val="1500"/>
              <a:buFont typeface="Arial"/>
              <a:buNone/>
            </a:pPr>
            <a:r>
              <a:rPr lang="sv-SE" sz="2300" i="1" dirty="0"/>
              <a:t>I Sverige har du alltså rätt att i tryckta och offentliga medier ge uttryck för åsikter, tankar och känslor samt sprida information. </a:t>
            </a:r>
            <a:endParaRPr sz="2300" i="1" dirty="0"/>
          </a:p>
          <a:p>
            <a:pPr marL="0" lvl="0" indent="0" algn="l" rtl="0">
              <a:spcBef>
                <a:spcPts val="1600"/>
              </a:spcBef>
              <a:spcAft>
                <a:spcPts val="0"/>
              </a:spcAft>
              <a:buClr>
                <a:schemeClr val="dk1"/>
              </a:buClr>
              <a:buSzPts val="1500"/>
              <a:buFont typeface="Arial"/>
              <a:buNone/>
            </a:pPr>
            <a:endParaRPr sz="2300" i="1" dirty="0"/>
          </a:p>
          <a:p>
            <a:pPr marL="0" lvl="0" indent="0" algn="l" rtl="0">
              <a:spcBef>
                <a:spcPts val="1600"/>
              </a:spcBef>
              <a:spcAft>
                <a:spcPts val="0"/>
              </a:spcAft>
              <a:buClr>
                <a:schemeClr val="dk1"/>
              </a:buClr>
              <a:buSzPts val="1500"/>
              <a:buFont typeface="Arial"/>
              <a:buNone/>
            </a:pPr>
            <a:r>
              <a:rPr lang="sv-SE" sz="2300" i="1" dirty="0"/>
              <a:t>Men det är förbjudet att:</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hota privatpersoner eller tjänstemän</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förtala eller förolämpa andra</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uppvigla folk till uppror och uttrycka hets mot folkgrupp</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i onödan sprida skildringar av våld och övergrepp</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försöka påverka politik och åsiktsbildning genom hot</a:t>
            </a:r>
            <a:endParaRPr sz="2300" i="1" dirty="0"/>
          </a:p>
          <a:p>
            <a:pPr marL="609600" lvl="0" indent="-304800" algn="l" rtl="0">
              <a:spcBef>
                <a:spcPts val="1600"/>
              </a:spcBef>
              <a:spcAft>
                <a:spcPts val="0"/>
              </a:spcAft>
              <a:buClr>
                <a:schemeClr val="dk1"/>
              </a:buClr>
              <a:buSzPts val="1500"/>
              <a:buFont typeface="Arial"/>
              <a:buNone/>
            </a:pPr>
            <a:r>
              <a:rPr lang="sv-SE" sz="2300" dirty="0"/>
              <a:t>-</a:t>
            </a:r>
            <a:r>
              <a:rPr lang="sv-SE" sz="1800" dirty="0"/>
              <a:t>       </a:t>
            </a:r>
            <a:r>
              <a:rPr lang="sv-SE" sz="2300" i="1" dirty="0"/>
              <a:t>sprida information som är hemlig eller som kan försätta landet i fara.</a:t>
            </a:r>
            <a:endParaRPr dirty="0"/>
          </a:p>
        </p:txBody>
      </p:sp>
      <p:sp>
        <p:nvSpPr>
          <p:cNvPr id="294" name="Google Shape;294;g2941842678e_0_67"/>
          <p:cNvSpPr/>
          <p:nvPr/>
        </p:nvSpPr>
        <p:spPr>
          <a:xfrm flipH="1">
            <a:off x="8888100" y="3465100"/>
            <a:ext cx="3303900" cy="2472000"/>
          </a:xfrm>
          <a:prstGeom prst="flowChartMagneticTape">
            <a:avLst/>
          </a:prstGeom>
          <a:no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solidFill>
                  <a:schemeClr val="lt1"/>
                </a:solidFill>
              </a:rPr>
              <a:t>VARFÖR just dessa förbud?</a:t>
            </a:r>
            <a:endParaRPr sz="19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941842678e_0_74"/>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a:t>Lektion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g2941842678e_0_78"/>
          <p:cNvSpPr txBox="1">
            <a:spLocks noGrp="1"/>
          </p:cNvSpPr>
          <p:nvPr>
            <p:ph type="title"/>
          </p:nvPr>
        </p:nvSpPr>
        <p:spPr>
          <a:xfrm>
            <a:off x="637733" y="4915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Olika slags medier</a:t>
            </a:r>
            <a:endParaRPr/>
          </a:p>
        </p:txBody>
      </p:sp>
      <p:sp>
        <p:nvSpPr>
          <p:cNvPr id="305" name="Google Shape;305;g2941842678e_0_7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609600" lvl="0" indent="-488950" algn="l" rtl="0">
              <a:spcBef>
                <a:spcPts val="1000"/>
              </a:spcBef>
              <a:spcAft>
                <a:spcPts val="0"/>
              </a:spcAft>
              <a:buClr>
                <a:schemeClr val="dk1"/>
              </a:buClr>
              <a:buSzPts val="2900"/>
              <a:buChar char="•"/>
            </a:pPr>
            <a:r>
              <a:rPr lang="sv-SE" sz="2900" b="1">
                <a:solidFill>
                  <a:schemeClr val="dk1"/>
                </a:solidFill>
              </a:rPr>
              <a:t>Privat media</a:t>
            </a:r>
            <a:r>
              <a:rPr lang="sv-SE" sz="2900">
                <a:solidFill>
                  <a:schemeClr val="dk1"/>
                </a:solidFill>
              </a:rPr>
              <a:t> - finansieras genom försäljning av enstaka nummer, prenumerationer eller annonser/reklam</a:t>
            </a:r>
            <a:endParaRPr sz="2900">
              <a:solidFill>
                <a:schemeClr val="dk1"/>
              </a:solidFill>
            </a:endParaRPr>
          </a:p>
          <a:p>
            <a:pPr marL="609600" lvl="0" indent="-488950" algn="l" rtl="0">
              <a:spcBef>
                <a:spcPts val="1000"/>
              </a:spcBef>
              <a:spcAft>
                <a:spcPts val="0"/>
              </a:spcAft>
              <a:buClr>
                <a:schemeClr val="dk1"/>
              </a:buClr>
              <a:buSzPts val="2900"/>
              <a:buChar char="•"/>
            </a:pPr>
            <a:r>
              <a:rPr lang="sv-SE" sz="2900" b="1">
                <a:solidFill>
                  <a:schemeClr val="dk1"/>
                </a:solidFill>
              </a:rPr>
              <a:t>Public Service</a:t>
            </a:r>
            <a:r>
              <a:rPr lang="sv-SE" sz="2900">
                <a:solidFill>
                  <a:schemeClr val="dk1"/>
                </a:solidFill>
              </a:rPr>
              <a:t> - fristående skattefinansierade mediebolag med statliga avtal och ett särskilt statligt uppdrag</a:t>
            </a:r>
            <a:endParaRPr sz="2900">
              <a:solidFill>
                <a:schemeClr val="dk1"/>
              </a:solidFill>
            </a:endParaRPr>
          </a:p>
          <a:p>
            <a:pPr marL="609600" lvl="0" indent="-488950" algn="l" rtl="0">
              <a:spcBef>
                <a:spcPts val="1000"/>
              </a:spcBef>
              <a:spcAft>
                <a:spcPts val="0"/>
              </a:spcAft>
              <a:buClr>
                <a:schemeClr val="dk1"/>
              </a:buClr>
              <a:buSzPts val="2900"/>
              <a:buChar char="•"/>
            </a:pPr>
            <a:r>
              <a:rPr lang="sv-SE" sz="2900" b="1">
                <a:solidFill>
                  <a:schemeClr val="dk1"/>
                </a:solidFill>
              </a:rPr>
              <a:t>Sociala medier</a:t>
            </a:r>
            <a:r>
              <a:rPr lang="sv-SE" sz="2900">
                <a:solidFill>
                  <a:schemeClr val="dk1"/>
                </a:solidFill>
              </a:rPr>
              <a:t> - samlingsnamn för digitala forum där tydligt utgivaransvar inte finns</a:t>
            </a:r>
            <a:endParaRPr sz="2900">
              <a:solidFill>
                <a:schemeClr val="dk1"/>
              </a:solidFill>
            </a:endParaRPr>
          </a:p>
          <a:p>
            <a:pPr marL="609600" lvl="0" indent="-304800" algn="l" rtl="0">
              <a:spcBef>
                <a:spcPts val="1600"/>
              </a:spcBef>
              <a:spcAft>
                <a:spcPts val="0"/>
              </a:spcAft>
              <a:buClr>
                <a:schemeClr val="dk1"/>
              </a:buClr>
              <a:buSzPts val="1500"/>
              <a:buFont typeface="Arial"/>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g2941842678e_0_8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Det pressetiska systemet - för privata medieföretag</a:t>
            </a:r>
            <a:endParaRPr/>
          </a:p>
        </p:txBody>
      </p:sp>
      <p:sp>
        <p:nvSpPr>
          <p:cNvPr id="311" name="Google Shape;311;g2941842678e_0_8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Clr>
                <a:schemeClr val="dk1"/>
              </a:buClr>
              <a:buSzPts val="1500"/>
              <a:buFont typeface="Arial"/>
              <a:buNone/>
            </a:pPr>
            <a:r>
              <a:rPr lang="sv-SE" sz="1600" dirty="0">
                <a:solidFill>
                  <a:schemeClr val="dk1"/>
                </a:solidFill>
                <a:latin typeface="Ubuntu"/>
                <a:ea typeface="Ubuntu"/>
                <a:cs typeface="Ubuntu"/>
                <a:sym typeface="Ubuntu"/>
              </a:rPr>
              <a:t>I Sverige har åtta stora organisationer (Tidningsutgivarna, Sveriges Tidskrifter, SVT, SR, UR, TV4, Publicistklubben och Svenska Journalistförbundet) kommit överens om en uppsättning frivilliga regler som kompletterar lagens regler. Dessa kallas Publicitetsreglerna (kallas ofta </a:t>
            </a:r>
            <a:r>
              <a:rPr lang="sv-SE" sz="1600" i="1" dirty="0">
                <a:solidFill>
                  <a:schemeClr val="dk1"/>
                </a:solidFill>
                <a:latin typeface="Ubuntu"/>
                <a:ea typeface="Ubuntu"/>
                <a:cs typeface="Ubuntu"/>
                <a:sym typeface="Ubuntu"/>
              </a:rPr>
              <a:t>de pressetiska reglerna</a:t>
            </a:r>
            <a:r>
              <a:rPr lang="sv-SE" sz="1600" dirty="0">
                <a:solidFill>
                  <a:schemeClr val="dk1"/>
                </a:solidFill>
                <a:latin typeface="Ubuntu"/>
                <a:ea typeface="Ubuntu"/>
                <a:cs typeface="Ubuntu"/>
                <a:sym typeface="Ubuntu"/>
              </a:rPr>
              <a:t>) och kan sammanfattas i följande punkter:</a:t>
            </a:r>
            <a:endParaRPr sz="1600" dirty="0">
              <a:solidFill>
                <a:schemeClr val="dk1"/>
              </a:solidFill>
              <a:latin typeface="Ubuntu"/>
              <a:ea typeface="Ubuntu"/>
              <a:cs typeface="Ubuntu"/>
              <a:sym typeface="Ubuntu"/>
            </a:endParaRPr>
          </a:p>
          <a:p>
            <a:pPr marL="609600" lvl="0" indent="0" algn="l" rtl="0">
              <a:spcBef>
                <a:spcPts val="1000"/>
              </a:spcBef>
              <a:spcAft>
                <a:spcPts val="0"/>
              </a:spcAft>
              <a:buClr>
                <a:schemeClr val="dk1"/>
              </a:buClr>
              <a:buSzPts val="1500"/>
              <a:buFont typeface="Arial"/>
              <a:buNone/>
            </a:pP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Ge korrekta nyheter</a:t>
            </a: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Var generös med bemötanden</a:t>
            </a: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Respektera enskildas privatliv</a:t>
            </a: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Var varsam med bilder</a:t>
            </a: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Hör båda sidor</a:t>
            </a:r>
            <a:endParaRPr sz="1600" dirty="0">
              <a:solidFill>
                <a:schemeClr val="dk1"/>
              </a:solidFill>
              <a:latin typeface="Ubuntu"/>
              <a:ea typeface="Ubuntu"/>
              <a:cs typeface="Ubuntu"/>
              <a:sym typeface="Ubuntu"/>
            </a:endParaRPr>
          </a:p>
          <a:p>
            <a:pPr marL="1219200" lvl="0" indent="-393700" algn="l" rtl="0">
              <a:spcBef>
                <a:spcPts val="1000"/>
              </a:spcBef>
              <a:spcAft>
                <a:spcPts val="0"/>
              </a:spcAft>
              <a:buClr>
                <a:srgbClr val="202122"/>
              </a:buClr>
              <a:buSzPts val="1400"/>
              <a:buChar char="•"/>
            </a:pPr>
            <a:r>
              <a:rPr lang="sv-SE" sz="1600" dirty="0">
                <a:solidFill>
                  <a:schemeClr val="dk1"/>
                </a:solidFill>
                <a:latin typeface="Ubuntu"/>
                <a:ea typeface="Ubuntu"/>
                <a:cs typeface="Ubuntu"/>
                <a:sym typeface="Ubuntu"/>
              </a:rPr>
              <a:t>Var försiktig med att publicera namn</a:t>
            </a:r>
            <a:endParaRPr sz="1600" dirty="0">
              <a:solidFill>
                <a:schemeClr val="dk1"/>
              </a:solidFill>
              <a:latin typeface="Ubuntu"/>
              <a:ea typeface="Ubuntu"/>
              <a:cs typeface="Ubuntu"/>
              <a:sym typeface="Ubuntu"/>
            </a:endParaRPr>
          </a:p>
          <a:p>
            <a:pPr marL="609600" lvl="0" indent="0" algn="l" rtl="0">
              <a:spcBef>
                <a:spcPts val="1000"/>
              </a:spcBef>
              <a:spcAft>
                <a:spcPts val="0"/>
              </a:spcAft>
              <a:buClr>
                <a:schemeClr val="dk1"/>
              </a:buClr>
              <a:buSzPts val="1500"/>
              <a:buFont typeface="Arial"/>
              <a:buNone/>
            </a:pPr>
            <a:endParaRPr sz="1600" dirty="0">
              <a:solidFill>
                <a:schemeClr val="dk1"/>
              </a:solidFill>
              <a:latin typeface="Ubuntu"/>
              <a:ea typeface="Ubuntu"/>
              <a:cs typeface="Ubuntu"/>
              <a:sym typeface="Ubuntu"/>
            </a:endParaRPr>
          </a:p>
          <a:p>
            <a:pPr marL="0" lvl="0" indent="0" algn="l" rtl="0">
              <a:spcBef>
                <a:spcPts val="1000"/>
              </a:spcBef>
              <a:spcAft>
                <a:spcPts val="0"/>
              </a:spcAft>
              <a:buNone/>
            </a:pPr>
            <a:r>
              <a:rPr lang="sv-SE" sz="1600" dirty="0">
                <a:solidFill>
                  <a:schemeClr val="dk1"/>
                </a:solidFill>
                <a:latin typeface="Ubuntu"/>
                <a:ea typeface="Ubuntu"/>
                <a:cs typeface="Ubuntu"/>
                <a:sym typeface="Ubuntu"/>
              </a:rPr>
              <a:t>Som allmänhet kan man anmäla till Medieombudsmannen (MO) om man känner sig kränkt av något som publicerats i media. MO är ingen juridisk instans utan en del av dessa mediebolags frivilliga etiska system.</a:t>
            </a:r>
            <a:endParaRPr sz="1600" dirty="0">
              <a:solidFill>
                <a:schemeClr val="dk1"/>
              </a:solidFill>
              <a:latin typeface="Ubuntu"/>
              <a:ea typeface="Ubuntu"/>
              <a:cs typeface="Ubuntu"/>
              <a:sym typeface="Ubuntu"/>
            </a:endParaRPr>
          </a:p>
          <a:p>
            <a:pPr marL="0" lvl="0" indent="0" algn="l" rtl="0">
              <a:spcBef>
                <a:spcPts val="1000"/>
              </a:spcBef>
              <a:spcAft>
                <a:spcPts val="0"/>
              </a:spcAft>
              <a:buNone/>
            </a:pPr>
            <a:endParaRPr sz="1600" dirty="0">
              <a:solidFill>
                <a:schemeClr val="dk1"/>
              </a:solidFill>
              <a:latin typeface="Ubuntu"/>
              <a:ea typeface="Ubuntu"/>
              <a:cs typeface="Ubuntu"/>
              <a:sym typeface="Ubuntu"/>
            </a:endParaRPr>
          </a:p>
          <a:p>
            <a:pPr marL="0" lvl="0" indent="0" algn="l" rtl="0">
              <a:spcBef>
                <a:spcPts val="1000"/>
              </a:spcBef>
              <a:spcAft>
                <a:spcPts val="0"/>
              </a:spcAft>
              <a:buNone/>
            </a:pPr>
            <a:r>
              <a:rPr lang="sv-SE" sz="1900" dirty="0">
                <a:solidFill>
                  <a:schemeClr val="dk1"/>
                </a:solidFill>
              </a:rPr>
              <a:t>Diskutera: </a:t>
            </a:r>
            <a:r>
              <a:rPr lang="sv-SE" sz="1900" dirty="0">
                <a:solidFill>
                  <a:schemeClr val="dk1"/>
                </a:solidFill>
                <a:highlight>
                  <a:schemeClr val="lt1"/>
                </a:highlight>
              </a:rPr>
              <a:t>Varför behövs pressetiska regler utöver förbuden i TF/YF?</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g2941842678e_0_8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Public service</a:t>
            </a:r>
            <a:endParaRPr/>
          </a:p>
        </p:txBody>
      </p:sp>
      <p:sp>
        <p:nvSpPr>
          <p:cNvPr id="317" name="Google Shape;317;g2941842678e_0_88"/>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fontScale="92500" lnSpcReduction="10000"/>
          </a:bodyPr>
          <a:lstStyle/>
          <a:p>
            <a:pPr marL="0" lvl="0" indent="0" algn="l" rtl="0">
              <a:spcBef>
                <a:spcPts val="1000"/>
              </a:spcBef>
              <a:spcAft>
                <a:spcPts val="0"/>
              </a:spcAft>
              <a:buNone/>
            </a:pPr>
            <a:r>
              <a:rPr lang="sv-SE" sz="1600">
                <a:solidFill>
                  <a:schemeClr val="dk1"/>
                </a:solidFill>
                <a:latin typeface="Ubuntu"/>
                <a:ea typeface="Ubuntu"/>
                <a:cs typeface="Ubuntu"/>
                <a:sym typeface="Ubuntu"/>
              </a:rPr>
              <a:t>Public service-bolagen ägs av en oberoende stiftelse för att de inte ska kunna påverkas direkt av den sittande regeringen. Uppdraget de fått av staten innebär att </a:t>
            </a:r>
            <a:endParaRPr sz="2000">
              <a:solidFill>
                <a:schemeClr val="dk1"/>
              </a:solidFill>
            </a:endParaRPr>
          </a:p>
          <a:p>
            <a:pPr marL="0" lvl="0" indent="0" algn="l" rtl="0">
              <a:spcBef>
                <a:spcPts val="1000"/>
              </a:spcBef>
              <a:spcAft>
                <a:spcPts val="0"/>
              </a:spcAft>
              <a:buNone/>
            </a:pPr>
            <a:endParaRPr sz="2000" i="1">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erbjuda variation och bredd i programutbud</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värna demokratiska och kulturella värden</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värna svensk kultur och det svenska språket</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spegla det multikulturella Sverige</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erbjuda information och nyheter</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bidra till folkbildningen</a:t>
            </a:r>
            <a:endParaRPr sz="2000">
              <a:solidFill>
                <a:schemeClr val="dk1"/>
              </a:solidFill>
            </a:endParaRPr>
          </a:p>
          <a:p>
            <a:pPr marL="609600" lvl="0" indent="-431800" algn="l" rtl="0">
              <a:spcBef>
                <a:spcPts val="1000"/>
              </a:spcBef>
              <a:spcAft>
                <a:spcPts val="0"/>
              </a:spcAft>
              <a:buClr>
                <a:schemeClr val="dk1"/>
              </a:buClr>
              <a:buSzPts val="2000"/>
              <a:buChar char="●"/>
            </a:pPr>
            <a:r>
              <a:rPr lang="sv-SE" sz="2000">
                <a:solidFill>
                  <a:schemeClr val="dk1"/>
                </a:solidFill>
              </a:rPr>
              <a:t>ge underhållning med mervärden</a:t>
            </a:r>
            <a:endParaRPr sz="2000">
              <a:solidFill>
                <a:schemeClr val="dk1"/>
              </a:solidFill>
            </a:endParaRPr>
          </a:p>
          <a:p>
            <a:pPr marL="0" lvl="0" indent="0" algn="l" rtl="0">
              <a:lnSpc>
                <a:spcPct val="100000"/>
              </a:lnSpc>
              <a:spcBef>
                <a:spcPts val="1000"/>
              </a:spcBef>
              <a:spcAft>
                <a:spcPts val="0"/>
              </a:spcAft>
              <a:buNone/>
            </a:pPr>
            <a:endParaRPr sz="2000" i="1">
              <a:solidFill>
                <a:schemeClr val="dk1"/>
              </a:solidFill>
            </a:endParaRPr>
          </a:p>
          <a:p>
            <a:pPr marL="0" lvl="0" indent="0" algn="l" rtl="0">
              <a:spcBef>
                <a:spcPts val="1000"/>
              </a:spcBef>
              <a:spcAft>
                <a:spcPts val="0"/>
              </a:spcAft>
              <a:buNone/>
            </a:pPr>
            <a:r>
              <a:rPr lang="sv-SE"/>
              <a:t>Diskutera: i USA finns i princip ingen public service. Vad kan det bero på? Hur kan det ha påverkat informationsspridningen inför Capitolium?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2941842678e_0_9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500"/>
              <a:buFont typeface="Arial"/>
              <a:buNone/>
            </a:pPr>
            <a:r>
              <a:rPr lang="sv-SE" sz="3300"/>
              <a:t>Sociala medier: vem städar här?</a:t>
            </a:r>
            <a:endParaRPr sz="3300"/>
          </a:p>
        </p:txBody>
      </p:sp>
      <p:sp>
        <p:nvSpPr>
          <p:cNvPr id="323" name="Google Shape;323;g2941842678e_0_93"/>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lnSpcReduction="10000"/>
          </a:bodyPr>
          <a:lstStyle/>
          <a:p>
            <a:pPr marL="0" lvl="0" indent="0" algn="l" rtl="0">
              <a:lnSpc>
                <a:spcPct val="110000"/>
              </a:lnSpc>
              <a:spcBef>
                <a:spcPts val="1000"/>
              </a:spcBef>
              <a:spcAft>
                <a:spcPts val="0"/>
              </a:spcAft>
              <a:buClr>
                <a:schemeClr val="dk1"/>
              </a:buClr>
              <a:buSzPts val="1500"/>
              <a:buFont typeface="Arial"/>
              <a:buNone/>
            </a:pPr>
            <a:r>
              <a:rPr lang="sv-SE" sz="2000" dirty="0">
                <a:solidFill>
                  <a:schemeClr val="bg1"/>
                </a:solidFill>
              </a:rPr>
              <a:t>På sociala medier finns ingen ansvarig utgivare, utan där är var och en publicist. Man är enligt svensk lag ansvarig för det man själv publicerar, och får alltså inte till exempel hota eller förtala någon. Däremot är det svårt att ställas till ansvar för att ha medverkat till spridande av falska nyheter.</a:t>
            </a:r>
            <a:endParaRPr sz="2000" dirty="0">
              <a:solidFill>
                <a:schemeClr val="bg1"/>
              </a:solidFill>
            </a:endParaRPr>
          </a:p>
          <a:p>
            <a:pPr marL="0" lvl="0" indent="0" algn="l" rtl="0">
              <a:spcBef>
                <a:spcPts val="1000"/>
              </a:spcBef>
              <a:spcAft>
                <a:spcPts val="0"/>
              </a:spcAft>
              <a:buClr>
                <a:schemeClr val="dk1"/>
              </a:buClr>
              <a:buSzPts val="1500"/>
              <a:buFont typeface="Arial"/>
              <a:buNone/>
            </a:pPr>
            <a:endParaRPr sz="2000" dirty="0">
              <a:solidFill>
                <a:schemeClr val="dk1"/>
              </a:solidFill>
            </a:endParaRPr>
          </a:p>
          <a:p>
            <a:pPr marL="0" lvl="0" indent="0" algn="l" rtl="0">
              <a:spcBef>
                <a:spcPts val="1000"/>
              </a:spcBef>
              <a:spcAft>
                <a:spcPts val="0"/>
              </a:spcAft>
              <a:buClr>
                <a:schemeClr val="dk1"/>
              </a:buClr>
              <a:buSzPts val="1500"/>
              <a:buFont typeface="Arial"/>
              <a:buNone/>
            </a:pPr>
            <a:endParaRPr sz="2000" b="1" u="sng" dirty="0">
              <a:solidFill>
                <a:schemeClr val="dk1"/>
              </a:solidFill>
            </a:endParaRPr>
          </a:p>
          <a:p>
            <a:pPr marL="0" lvl="0" indent="0" algn="l" rtl="0">
              <a:spcBef>
                <a:spcPts val="1000"/>
              </a:spcBef>
              <a:spcAft>
                <a:spcPts val="0"/>
              </a:spcAft>
              <a:buClr>
                <a:schemeClr val="dk1"/>
              </a:buClr>
              <a:buSzPts val="1500"/>
              <a:buFont typeface="Arial"/>
              <a:buNone/>
            </a:pPr>
            <a:r>
              <a:rPr lang="sv-SE" sz="2000" b="1" u="sng" dirty="0">
                <a:solidFill>
                  <a:schemeClr val="dk1"/>
                </a:solidFill>
              </a:rPr>
              <a:t>Källkritik är att förstå avsändarens intresse!</a:t>
            </a:r>
            <a:endParaRPr sz="2100" b="1" i="1" u="sng" dirty="0"/>
          </a:p>
          <a:p>
            <a:pPr marL="0" lvl="0" indent="0" algn="l" rtl="0">
              <a:spcBef>
                <a:spcPts val="1000"/>
              </a:spcBef>
              <a:spcAft>
                <a:spcPts val="0"/>
              </a:spcAft>
              <a:buClr>
                <a:schemeClr val="dk1"/>
              </a:buClr>
              <a:buSzPts val="1500"/>
              <a:buFont typeface="Arial"/>
              <a:buNone/>
            </a:pPr>
            <a:endParaRPr sz="1500" i="1" dirty="0"/>
          </a:p>
          <a:p>
            <a:pPr marL="0" lvl="0" indent="0" algn="l" rtl="0">
              <a:spcBef>
                <a:spcPts val="1000"/>
              </a:spcBef>
              <a:spcAft>
                <a:spcPts val="0"/>
              </a:spcAft>
              <a:buClr>
                <a:schemeClr val="dk1"/>
              </a:buClr>
              <a:buSzPts val="1500"/>
              <a:buFont typeface="Arial"/>
              <a:buNone/>
            </a:pPr>
            <a:r>
              <a:rPr lang="sv-SE" sz="1500" i="1" dirty="0"/>
              <a:t>Nästkommande </a:t>
            </a:r>
            <a:r>
              <a:rPr lang="sv-SE" sz="1500" i="1" dirty="0" err="1"/>
              <a:t>slides</a:t>
            </a:r>
            <a:r>
              <a:rPr lang="sv-SE" sz="1500" i="1" dirty="0"/>
              <a:t>: två exempel på att medieplattformar förväntas ta ansvar: </a:t>
            </a:r>
            <a:endParaRPr sz="1500" i="1" dirty="0"/>
          </a:p>
          <a:p>
            <a:pPr marL="609600" lvl="0" indent="-431800" algn="l" rtl="0">
              <a:spcBef>
                <a:spcPts val="1000"/>
              </a:spcBef>
              <a:spcAft>
                <a:spcPts val="0"/>
              </a:spcAft>
              <a:buClr>
                <a:schemeClr val="dk1"/>
              </a:buClr>
              <a:buSzPts val="2000"/>
              <a:buChar char="●"/>
            </a:pPr>
            <a:r>
              <a:rPr lang="sv-SE" sz="2000" dirty="0">
                <a:solidFill>
                  <a:schemeClr val="dk1"/>
                </a:solidFill>
              </a:rPr>
              <a:t>Krav från forskare på </a:t>
            </a:r>
            <a:r>
              <a:rPr lang="sv-SE" sz="2000" dirty="0" err="1">
                <a:solidFill>
                  <a:schemeClr val="dk1"/>
                </a:solidFill>
              </a:rPr>
              <a:t>Spotify</a:t>
            </a:r>
            <a:r>
              <a:rPr lang="sv-SE" sz="2000" dirty="0">
                <a:solidFill>
                  <a:schemeClr val="dk1"/>
                </a:solidFill>
              </a:rPr>
              <a:t> att ta ansvar för spridning av samhällsfarlig information om covid. </a:t>
            </a:r>
            <a:endParaRPr sz="2000" dirty="0">
              <a:solidFill>
                <a:schemeClr val="dk1"/>
              </a:solidFill>
            </a:endParaRPr>
          </a:p>
          <a:p>
            <a:pPr marL="609600" lvl="0" indent="-431800" algn="l" rtl="0">
              <a:spcBef>
                <a:spcPts val="1000"/>
              </a:spcBef>
              <a:spcAft>
                <a:spcPts val="0"/>
              </a:spcAft>
              <a:buClr>
                <a:schemeClr val="dk1"/>
              </a:buClr>
              <a:buSzPts val="2000"/>
              <a:buChar char="●"/>
            </a:pPr>
            <a:r>
              <a:rPr lang="sv-SE" sz="2000" dirty="0">
                <a:solidFill>
                  <a:schemeClr val="dk1"/>
                </a:solidFill>
              </a:rPr>
              <a:t>Exempel på att Twitter började tagga </a:t>
            </a:r>
            <a:r>
              <a:rPr lang="sv-SE" sz="2000" dirty="0" err="1">
                <a:solidFill>
                  <a:schemeClr val="dk1"/>
                </a:solidFill>
              </a:rPr>
              <a:t>tweets</a:t>
            </a:r>
            <a:r>
              <a:rPr lang="sv-SE" sz="2000" dirty="0">
                <a:solidFill>
                  <a:schemeClr val="dk1"/>
                </a:solidFill>
              </a:rPr>
              <a:t> med falskt innehåll med länkar till fakta-checkning</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pic>
        <p:nvPicPr>
          <p:cNvPr id="328" name="Google Shape;328;g2941842678e_0_98"/>
          <p:cNvPicPr preferRelativeResize="0"/>
          <p:nvPr/>
        </p:nvPicPr>
        <p:blipFill>
          <a:blip r:embed="rId3">
            <a:alphaModFix/>
          </a:blip>
          <a:stretch>
            <a:fillRect/>
          </a:stretch>
        </p:blipFill>
        <p:spPr>
          <a:xfrm>
            <a:off x="203200" y="91567"/>
            <a:ext cx="7129198" cy="6563236"/>
          </a:xfrm>
          <a:prstGeom prst="rect">
            <a:avLst/>
          </a:prstGeom>
          <a:noFill/>
          <a:ln>
            <a:noFill/>
          </a:ln>
        </p:spPr>
      </p:pic>
      <p:sp>
        <p:nvSpPr>
          <p:cNvPr id="329" name="Google Shape;329;g2941842678e_0_98"/>
          <p:cNvSpPr txBox="1"/>
          <p:nvPr/>
        </p:nvSpPr>
        <p:spPr>
          <a:xfrm>
            <a:off x="8564167" y="5664000"/>
            <a:ext cx="34287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v-SE" sz="1500"/>
              <a:t>Från </a:t>
            </a:r>
            <a:r>
              <a:rPr lang="sv-SE" sz="1500" u="sng">
                <a:solidFill>
                  <a:schemeClr val="hlink"/>
                </a:solidFill>
                <a:hlinkClick r:id="rId4"/>
              </a:rPr>
              <a:t>https://www.journalisten.se/nyheter/spotify-anklagas-att-sprida-falsk-information-om-covid</a:t>
            </a: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g2941842678e_0_103"/>
          <p:cNvSpPr txBox="1">
            <a:spLocks noGrp="1"/>
          </p:cNvSpPr>
          <p:nvPr>
            <p:ph type="title"/>
          </p:nvPr>
        </p:nvSpPr>
        <p:spPr>
          <a:xfrm>
            <a:off x="415600" y="808233"/>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335" name="Google Shape;335;g2941842678e_0_103"/>
          <p:cNvSpPr txBox="1">
            <a:spLocks noGrp="1"/>
          </p:cNvSpPr>
          <p:nvPr>
            <p:ph type="body" idx="1"/>
          </p:nvPr>
        </p:nvSpPr>
        <p:spPr>
          <a:xfrm>
            <a:off x="415600" y="1751500"/>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pic>
        <p:nvPicPr>
          <p:cNvPr id="336" name="Google Shape;336;g2941842678e_0_103"/>
          <p:cNvPicPr preferRelativeResize="0"/>
          <p:nvPr/>
        </p:nvPicPr>
        <p:blipFill>
          <a:blip r:embed="rId3">
            <a:alphaModFix/>
          </a:blip>
          <a:stretch>
            <a:fillRect/>
          </a:stretch>
        </p:blipFill>
        <p:spPr>
          <a:xfrm>
            <a:off x="0" y="214867"/>
            <a:ext cx="12191999" cy="6858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g2941842678e_0_109"/>
          <p:cNvSpPr txBox="1">
            <a:spLocks noGrp="1"/>
          </p:cNvSpPr>
          <p:nvPr>
            <p:ph type="body" idx="1"/>
          </p:nvPr>
        </p:nvSpPr>
        <p:spPr>
          <a:xfrm>
            <a:off x="415600" y="626400"/>
            <a:ext cx="11360700" cy="5465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a:t>Även Facebook har efter påtryckningar från politiker, samhällsdebattörer och media infört programvara för att försöka minska spridning av falska nyheter på den egna plattformen.</a:t>
            </a:r>
            <a:endParaRPr/>
          </a:p>
          <a:p>
            <a:pPr marL="0" lvl="0" indent="0" algn="l" rtl="0">
              <a:spcBef>
                <a:spcPts val="1000"/>
              </a:spcBef>
              <a:spcAft>
                <a:spcPts val="0"/>
              </a:spcAft>
              <a:buNone/>
            </a:pPr>
            <a:r>
              <a:rPr lang="sv-SE"/>
              <a:t>Samtidigt tjänar de pengar på att styra nyhetsflödet så att många delar sådant som skapar starka känslor.</a:t>
            </a:r>
            <a:endParaRPr/>
          </a:p>
          <a:p>
            <a:pPr marL="0" lvl="0" indent="0" algn="l" rtl="0">
              <a:spcBef>
                <a:spcPts val="1000"/>
              </a:spcBef>
              <a:spcAft>
                <a:spcPts val="0"/>
              </a:spcAft>
              <a:buNone/>
            </a:pPr>
            <a:r>
              <a:rPr lang="sv-SE"/>
              <a:t>Det finns också inflytelserika miljardärer med politiska intressen som investerar i sociala media för att kunna påverka politiskt. Exempel Peter Thiel som inför presidentvalet 2016 påverkade FB att inte stoppa högerextrema inlägg (</a:t>
            </a:r>
            <a:r>
              <a:rPr lang="sv-SE" sz="2000" u="sng">
                <a:solidFill>
                  <a:schemeClr val="hlink"/>
                </a:solidFill>
                <a:hlinkClick r:id="rId3"/>
              </a:rPr>
              <a:t>Thiel finansierar radikala högern inför mellanårsvalet i USA - DN.SE</a:t>
            </a:r>
            <a:r>
              <a:rPr lang="sv-SE"/>
              <a:t>). </a:t>
            </a:r>
            <a:endParaRPr/>
          </a:p>
          <a:p>
            <a:pPr marL="0" lvl="0" indent="0" algn="l" rtl="0">
              <a:spcBef>
                <a:spcPts val="1000"/>
              </a:spcBef>
              <a:spcAft>
                <a:spcPts val="0"/>
              </a:spcAft>
              <a:buNone/>
            </a:pPr>
            <a:r>
              <a:rPr lang="sv-SE" b="1">
                <a:solidFill>
                  <a:schemeClr val="dk1"/>
                </a:solidFill>
                <a:latin typeface="Ubuntu"/>
                <a:ea typeface="Ubuntu"/>
                <a:cs typeface="Ubuntu"/>
                <a:sym typeface="Ubuntu"/>
              </a:rPr>
              <a:t>Diskutera: Vem ansvarar för att inte stor spridning av falsk information ska få skadliga effekter för samhället? Bör det vara medieplattformarna eller användarna?</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g2941842678e_0_11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Avslutande diskussion</a:t>
            </a:r>
            <a:endParaRPr/>
          </a:p>
        </p:txBody>
      </p:sp>
      <p:sp>
        <p:nvSpPr>
          <p:cNvPr id="347" name="Google Shape;347;g2941842678e_0_113"/>
          <p:cNvSpPr txBox="1">
            <a:spLocks noGrp="1"/>
          </p:cNvSpPr>
          <p:nvPr>
            <p:ph type="body" idx="1"/>
          </p:nvPr>
        </p:nvSpPr>
        <p:spPr>
          <a:xfrm>
            <a:off x="415600" y="1527133"/>
            <a:ext cx="11360700" cy="4555200"/>
          </a:xfrm>
          <a:prstGeom prst="rect">
            <a:avLst/>
          </a:prstGeom>
        </p:spPr>
        <p:txBody>
          <a:bodyPr spcFirstLastPara="1" wrap="square" lIns="91425" tIns="45700" rIns="91425" bIns="45700" anchor="t" anchorCtr="0">
            <a:normAutofit/>
          </a:bodyPr>
          <a:lstStyle/>
          <a:p>
            <a:pPr marL="609600" lvl="0" indent="-457200" algn="l" rtl="0">
              <a:spcBef>
                <a:spcPts val="1000"/>
              </a:spcBef>
              <a:spcAft>
                <a:spcPts val="0"/>
              </a:spcAft>
              <a:buSzPts val="2400"/>
              <a:buChar char="-"/>
            </a:pPr>
            <a:r>
              <a:rPr lang="sv-SE"/>
              <a:t>Skulle något sånt som hände vid Capitolium i USA kunna hända i Sverige?</a:t>
            </a:r>
            <a:endParaRPr/>
          </a:p>
          <a:p>
            <a:pPr marL="609600" lvl="0" indent="0" algn="l" rtl="0">
              <a:spcBef>
                <a:spcPts val="1000"/>
              </a:spcBef>
              <a:spcAft>
                <a:spcPts val="0"/>
              </a:spcAft>
              <a:buNone/>
            </a:pPr>
            <a:endParaRPr i="1"/>
          </a:p>
          <a:p>
            <a:pPr marL="609600" lvl="0" indent="-457200" algn="l" rtl="0">
              <a:spcBef>
                <a:spcPts val="1000"/>
              </a:spcBef>
              <a:spcAft>
                <a:spcPts val="0"/>
              </a:spcAft>
              <a:buSzPts val="2400"/>
              <a:buChar char="-"/>
            </a:pPr>
            <a:r>
              <a:rPr lang="sv-SE"/>
              <a:t>Skulle något i det svenska skyddet för demokratin vad gäller informationsspridning behöva ändras?</a:t>
            </a:r>
            <a:endParaRPr i="1">
              <a:solidFill>
                <a:schemeClr val="dk1"/>
              </a:solidFill>
            </a:endParaRPr>
          </a:p>
          <a:p>
            <a:pPr marL="0" lvl="0" indent="0" algn="l" rtl="0">
              <a:spcBef>
                <a:spcPts val="1000"/>
              </a:spcBef>
              <a:spcAft>
                <a:spcPts val="0"/>
              </a:spcAft>
              <a:buNone/>
            </a:pP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941842678e_0_10"/>
          <p:cNvSpPr txBox="1">
            <a:spLocks noGrp="1"/>
          </p:cNvSpPr>
          <p:nvPr>
            <p:ph type="title"/>
          </p:nvPr>
        </p:nvSpPr>
        <p:spPr>
          <a:xfrm>
            <a:off x="412580" y="584723"/>
            <a:ext cx="11278200" cy="752400"/>
          </a:xfrm>
          <a:prstGeom prst="rect">
            <a:avLst/>
          </a:prstGeom>
        </p:spPr>
        <p:txBody>
          <a:bodyPr spcFirstLastPara="1" wrap="square" lIns="91425" tIns="45700" rIns="91425" bIns="45700" anchor="ctr" anchorCtr="0">
            <a:normAutofit/>
          </a:bodyPr>
          <a:lstStyle/>
          <a:p>
            <a:pPr marL="0" lvl="0" indent="0" algn="l" rtl="0">
              <a:lnSpc>
                <a:spcPct val="115000"/>
              </a:lnSpc>
              <a:spcBef>
                <a:spcPts val="0"/>
              </a:spcBef>
              <a:spcAft>
                <a:spcPts val="0"/>
              </a:spcAft>
              <a:buClr>
                <a:schemeClr val="dk1"/>
              </a:buClr>
              <a:buSzPts val="1500"/>
              <a:buFont typeface="Arial"/>
              <a:buNone/>
            </a:pPr>
            <a:r>
              <a:rPr lang="sv-SE" sz="3000" b="1"/>
              <a:t>Stormningen av Capitolium</a:t>
            </a:r>
            <a:endParaRPr sz="4800" b="1"/>
          </a:p>
        </p:txBody>
      </p:sp>
      <p:sp>
        <p:nvSpPr>
          <p:cNvPr id="216" name="Google Shape;216;g2941842678e_0_10"/>
          <p:cNvSpPr txBox="1">
            <a:spLocks noGrp="1"/>
          </p:cNvSpPr>
          <p:nvPr>
            <p:ph type="body" idx="1"/>
          </p:nvPr>
        </p:nvSpPr>
        <p:spPr>
          <a:xfrm>
            <a:off x="412580" y="1134628"/>
            <a:ext cx="3055200" cy="4488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sz="1900" u="sng">
                <a:solidFill>
                  <a:schemeClr val="dk1"/>
                </a:solidFill>
                <a:hlinkClick r:id="rId3">
                  <a:extLst>
                    <a:ext uri="{A12FA001-AC4F-418D-AE19-62706E023703}">
                      <ahyp:hlinkClr xmlns:ahyp="http://schemas.microsoft.com/office/drawing/2018/hyperlinkcolor" val="tx"/>
                    </a:ext>
                  </a:extLst>
                </a:hlinkClick>
              </a:rPr>
              <a:t>Här tar sig demonstranterna in i Capitolium | youtubelänk från Aftonbladet (2 min)</a:t>
            </a:r>
            <a:endParaRPr sz="2300">
              <a:solidFill>
                <a:schemeClr val="dk1"/>
              </a:solidFill>
            </a:endParaRPr>
          </a:p>
        </p:txBody>
      </p:sp>
      <p:pic>
        <p:nvPicPr>
          <p:cNvPr id="217" name="Google Shape;217;g2941842678e_0_10"/>
          <p:cNvPicPr preferRelativeResize="0"/>
          <p:nvPr/>
        </p:nvPicPr>
        <p:blipFill>
          <a:blip r:embed="rId4">
            <a:alphaModFix/>
          </a:blip>
          <a:stretch>
            <a:fillRect/>
          </a:stretch>
        </p:blipFill>
        <p:spPr>
          <a:xfrm>
            <a:off x="6195724" y="0"/>
            <a:ext cx="4530994" cy="6758103"/>
          </a:xfrm>
          <a:prstGeom prst="rect">
            <a:avLst/>
          </a:prstGeom>
          <a:noFill/>
          <a:ln>
            <a:noFill/>
          </a:ln>
        </p:spPr>
      </p:pic>
      <p:sp>
        <p:nvSpPr>
          <p:cNvPr id="218" name="Google Shape;218;g2941842678e_0_10"/>
          <p:cNvSpPr txBox="1"/>
          <p:nvPr/>
        </p:nvSpPr>
        <p:spPr>
          <a:xfrm>
            <a:off x="10726726" y="6046487"/>
            <a:ext cx="1465200" cy="708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v-SE" sz="1500">
                <a:solidFill>
                  <a:schemeClr val="dk1"/>
                </a:solidFill>
              </a:rPr>
              <a:t>Photo by</a:t>
            </a:r>
            <a:r>
              <a:rPr lang="sv-SE" sz="1500">
                <a:solidFill>
                  <a:schemeClr val="dk1"/>
                </a:solidFill>
                <a:uFill>
                  <a:noFill/>
                </a:uFill>
                <a:hlinkClick r:id="rId5">
                  <a:extLst>
                    <a:ext uri="{A12FA001-AC4F-418D-AE19-62706E023703}">
                      <ahyp:hlinkClr xmlns:ahyp="http://schemas.microsoft.com/office/drawing/2018/hyperlinkcolor" val="tx"/>
                    </a:ext>
                  </a:extLst>
                </a:hlinkClick>
              </a:rPr>
              <a:t> </a:t>
            </a:r>
            <a:r>
              <a:rPr lang="sv-SE" sz="1500" u="sng">
                <a:solidFill>
                  <a:schemeClr val="dk1"/>
                </a:solidFill>
                <a:hlinkClick r:id="rId5">
                  <a:extLst>
                    <a:ext uri="{A12FA001-AC4F-418D-AE19-62706E023703}">
                      <ahyp:hlinkClr xmlns:ahyp="http://schemas.microsoft.com/office/drawing/2018/hyperlinkcolor" val="tx"/>
                    </a:ext>
                  </a:extLst>
                </a:hlinkClick>
              </a:rPr>
              <a:t>Colin Lloyd</a:t>
            </a:r>
            <a:endParaRPr sz="1900">
              <a:solidFill>
                <a:schemeClr val="dk1"/>
              </a:solidFill>
            </a:endParaRPr>
          </a:p>
        </p:txBody>
      </p:sp>
      <p:pic>
        <p:nvPicPr>
          <p:cNvPr id="219" name="Google Shape;219;g2941842678e_0_10"/>
          <p:cNvPicPr preferRelativeResize="0"/>
          <p:nvPr/>
        </p:nvPicPr>
        <p:blipFill>
          <a:blip r:embed="rId6">
            <a:alphaModFix/>
          </a:blip>
          <a:stretch>
            <a:fillRect/>
          </a:stretch>
        </p:blipFill>
        <p:spPr>
          <a:xfrm>
            <a:off x="0" y="3211528"/>
            <a:ext cx="4738918" cy="3532648"/>
          </a:xfrm>
          <a:prstGeom prst="rect">
            <a:avLst/>
          </a:prstGeom>
          <a:noFill/>
          <a:ln>
            <a:noFill/>
          </a:ln>
        </p:spPr>
      </p:pic>
      <p:sp>
        <p:nvSpPr>
          <p:cNvPr id="220" name="Google Shape;220;g2941842678e_0_10"/>
          <p:cNvSpPr txBox="1"/>
          <p:nvPr/>
        </p:nvSpPr>
        <p:spPr>
          <a:xfrm>
            <a:off x="4925521" y="5932678"/>
            <a:ext cx="1270200" cy="9390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sv-SE" sz="1500">
                <a:solidFill>
                  <a:schemeClr val="dk1"/>
                </a:solidFill>
              </a:rPr>
              <a:t>Photo by</a:t>
            </a:r>
            <a:r>
              <a:rPr lang="sv-SE" sz="1500">
                <a:solidFill>
                  <a:schemeClr val="dk1"/>
                </a:solidFill>
                <a:uFill>
                  <a:noFill/>
                </a:uFill>
                <a:hlinkClick r:id="rId7">
                  <a:extLst>
                    <a:ext uri="{A12FA001-AC4F-418D-AE19-62706E023703}">
                      <ahyp:hlinkClr xmlns:ahyp="http://schemas.microsoft.com/office/drawing/2018/hyperlinkcolor" val="tx"/>
                    </a:ext>
                  </a:extLst>
                </a:hlinkClick>
              </a:rPr>
              <a:t> </a:t>
            </a:r>
            <a:r>
              <a:rPr lang="sv-SE" sz="1500" u="sng">
                <a:solidFill>
                  <a:schemeClr val="dk1"/>
                </a:solidFill>
                <a:hlinkClick r:id="rId7">
                  <a:extLst>
                    <a:ext uri="{A12FA001-AC4F-418D-AE19-62706E023703}">
                      <ahyp:hlinkClr xmlns:ahyp="http://schemas.microsoft.com/office/drawing/2018/hyperlinkcolor" val="tx"/>
                    </a:ext>
                  </a:extLst>
                </a:hlinkClick>
              </a:rPr>
              <a:t>Christopher Ryan</a:t>
            </a:r>
            <a:r>
              <a:rPr lang="sv-SE" sz="1500">
                <a:solidFill>
                  <a:schemeClr val="dk1"/>
                </a:solidFill>
              </a:rPr>
              <a:t> </a:t>
            </a:r>
            <a:endParaRPr sz="19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2941842678e_0_118"/>
          <p:cNvSpPr txBox="1">
            <a:spLocks noGrp="1"/>
          </p:cNvSpPr>
          <p:nvPr>
            <p:ph type="title"/>
          </p:nvPr>
        </p:nvSpPr>
        <p:spPr>
          <a:xfrm>
            <a:off x="415600" y="2867800"/>
            <a:ext cx="11360700" cy="1122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sv-SE"/>
              <a:t>Lektion 3</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2941842678e_0_122"/>
          <p:cNvSpPr txBox="1">
            <a:spLocks noGrp="1"/>
          </p:cNvSpPr>
          <p:nvPr>
            <p:ph type="body" idx="1"/>
          </p:nvPr>
        </p:nvSpPr>
        <p:spPr>
          <a:xfrm>
            <a:off x="8477267" y="1499633"/>
            <a:ext cx="35529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sz="3100">
                <a:solidFill>
                  <a:schemeClr val="dk1"/>
                </a:solidFill>
              </a:rPr>
              <a:t>Nu har vi pratat om behovet av regler och lagar. </a:t>
            </a:r>
            <a:endParaRPr sz="3100">
              <a:solidFill>
                <a:schemeClr val="dk1"/>
              </a:solidFill>
            </a:endParaRPr>
          </a:p>
          <a:p>
            <a:pPr marL="0" lvl="0" indent="0" algn="l" rtl="0">
              <a:spcBef>
                <a:spcPts val="1000"/>
              </a:spcBef>
              <a:spcAft>
                <a:spcPts val="0"/>
              </a:spcAft>
              <a:buNone/>
            </a:pPr>
            <a:endParaRPr sz="3100">
              <a:solidFill>
                <a:schemeClr val="dk1"/>
              </a:solidFill>
            </a:endParaRPr>
          </a:p>
          <a:p>
            <a:pPr marL="0" lvl="0" indent="0" algn="l" rtl="0">
              <a:spcBef>
                <a:spcPts val="1000"/>
              </a:spcBef>
              <a:spcAft>
                <a:spcPts val="0"/>
              </a:spcAft>
              <a:buClr>
                <a:schemeClr val="dk1"/>
              </a:buClr>
              <a:buSzPts val="1500"/>
              <a:buFont typeface="Arial"/>
              <a:buNone/>
            </a:pPr>
            <a:r>
              <a:rPr lang="sv-SE" sz="3100">
                <a:solidFill>
                  <a:schemeClr val="dk1"/>
                </a:solidFill>
              </a:rPr>
              <a:t>Men kan det bli för mycket kontroll?</a:t>
            </a:r>
            <a:endParaRPr sz="3100">
              <a:solidFill>
                <a:schemeClr val="dk1"/>
              </a:solidFill>
            </a:endParaRPr>
          </a:p>
          <a:p>
            <a:pPr marL="0" lvl="0" indent="0" algn="l" rtl="0">
              <a:spcBef>
                <a:spcPts val="1000"/>
              </a:spcBef>
              <a:spcAft>
                <a:spcPts val="0"/>
              </a:spcAft>
              <a:buClr>
                <a:schemeClr val="dk1"/>
              </a:buClr>
              <a:buSzPts val="1500"/>
              <a:buFont typeface="Arial"/>
              <a:buNone/>
            </a:pPr>
            <a:endParaRPr/>
          </a:p>
          <a:p>
            <a:pPr marL="0" lvl="0" indent="0" algn="l" rtl="0">
              <a:spcBef>
                <a:spcPts val="1000"/>
              </a:spcBef>
              <a:spcAft>
                <a:spcPts val="0"/>
              </a:spcAft>
              <a:buNone/>
            </a:pPr>
            <a:endParaRPr/>
          </a:p>
        </p:txBody>
      </p:sp>
      <p:pic>
        <p:nvPicPr>
          <p:cNvPr id="358" name="Google Shape;358;g2941842678e_0_122"/>
          <p:cNvPicPr preferRelativeResize="0"/>
          <p:nvPr/>
        </p:nvPicPr>
        <p:blipFill>
          <a:blip r:embed="rId3">
            <a:alphaModFix/>
          </a:blip>
          <a:stretch>
            <a:fillRect/>
          </a:stretch>
        </p:blipFill>
        <p:spPr>
          <a:xfrm>
            <a:off x="143675" y="611125"/>
            <a:ext cx="8070870" cy="6053152"/>
          </a:xfrm>
          <a:prstGeom prst="rect">
            <a:avLst/>
          </a:prstGeom>
          <a:noFill/>
          <a:ln>
            <a:noFill/>
          </a:ln>
        </p:spPr>
      </p:pic>
      <p:sp>
        <p:nvSpPr>
          <p:cNvPr id="359" name="Google Shape;359;g2941842678e_0_122"/>
          <p:cNvSpPr txBox="1"/>
          <p:nvPr/>
        </p:nvSpPr>
        <p:spPr>
          <a:xfrm>
            <a:off x="723825" y="77025"/>
            <a:ext cx="66168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a:t>Länk till Reportarar utan gränser: </a:t>
            </a:r>
            <a:r>
              <a:rPr lang="sv-SE" sz="1700" u="sng">
                <a:solidFill>
                  <a:schemeClr val="hlink"/>
                </a:solidFill>
                <a:hlinkClick r:id="rId4"/>
              </a:rPr>
              <a:t>Index | RSF</a:t>
            </a:r>
            <a:endParaRPr sz="3000">
              <a:solidFill>
                <a:schemeClr val="lt1"/>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2a73af82d99_0_5"/>
          <p:cNvSpPr txBox="1">
            <a:spLocks noGrp="1"/>
          </p:cNvSpPr>
          <p:nvPr>
            <p:ph type="title"/>
          </p:nvPr>
        </p:nvSpPr>
        <p:spPr>
          <a:xfrm>
            <a:off x="680321" y="753228"/>
            <a:ext cx="9613800" cy="10809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Lateral källsökning</a:t>
            </a:r>
            <a:endParaRPr/>
          </a:p>
        </p:txBody>
      </p:sp>
      <p:sp>
        <p:nvSpPr>
          <p:cNvPr id="365" name="Google Shape;365;g2a73af82d99_0_5"/>
          <p:cNvSpPr txBox="1">
            <a:spLocks noGrp="1"/>
          </p:cNvSpPr>
          <p:nvPr>
            <p:ph type="body" idx="1"/>
          </p:nvPr>
        </p:nvSpPr>
        <p:spPr>
          <a:xfrm>
            <a:off x="680321" y="2336873"/>
            <a:ext cx="9613800" cy="3599400"/>
          </a:xfrm>
          <a:prstGeom prst="rect">
            <a:avLst/>
          </a:prstGeom>
        </p:spPr>
        <p:txBody>
          <a:bodyPr spcFirstLastPara="1" wrap="square" lIns="91425" tIns="45700" rIns="91425" bIns="45700" anchor="t" anchorCtr="0">
            <a:normAutofit/>
          </a:bodyPr>
          <a:lstStyle/>
          <a:p>
            <a:pPr marL="0" lvl="0" indent="0" algn="just" rtl="0">
              <a:lnSpc>
                <a:spcPct val="130000"/>
              </a:lnSpc>
              <a:spcBef>
                <a:spcPts val="0"/>
              </a:spcBef>
              <a:spcAft>
                <a:spcPts val="0"/>
              </a:spcAft>
              <a:buClr>
                <a:schemeClr val="dk1"/>
              </a:buClr>
              <a:buSzPts val="1100"/>
              <a:buFont typeface="Arial"/>
              <a:buNone/>
            </a:pPr>
            <a:r>
              <a:rPr lang="sv-SE" sz="2300"/>
              <a:t>Lateral källsökning innebär att man söker information om en källa (eller en fråga) genom att googla lateralt, eller “i sidled” på nätet.</a:t>
            </a:r>
            <a:endParaRPr sz="23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2941842678e_0_12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Övning - vad kan man göra själv?</a:t>
            </a:r>
            <a:endParaRPr/>
          </a:p>
        </p:txBody>
      </p:sp>
      <p:sp>
        <p:nvSpPr>
          <p:cNvPr id="371" name="Google Shape;371;g2941842678e_0_12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a:t>Granska följande text från Omi.se: </a:t>
            </a:r>
            <a:endParaRPr/>
          </a:p>
          <a:p>
            <a:pPr marL="0" lvl="0" indent="0" algn="l" rtl="0">
              <a:spcBef>
                <a:spcPts val="1000"/>
              </a:spcBef>
              <a:spcAft>
                <a:spcPts val="0"/>
              </a:spcAft>
              <a:buNone/>
            </a:pPr>
            <a:r>
              <a:rPr lang="sv-SE" sz="1900" u="sng">
                <a:solidFill>
                  <a:schemeClr val="hlink"/>
                </a:solidFill>
                <a:hlinkClick r:id="rId3"/>
              </a:rPr>
              <a:t>Sundström: Yngre ryssar är starkt emot kriget</a:t>
            </a:r>
            <a:endParaRPr sz="1900">
              <a:solidFill>
                <a:srgbClr val="222222"/>
              </a:solidFill>
            </a:endParaRPr>
          </a:p>
          <a:p>
            <a:pPr marL="0" lvl="0" indent="0" algn="l" rtl="0">
              <a:spcBef>
                <a:spcPts val="1000"/>
              </a:spcBef>
              <a:spcAft>
                <a:spcPts val="0"/>
              </a:spcAft>
              <a:buNone/>
            </a:pPr>
            <a:endParaRPr sz="1900">
              <a:solidFill>
                <a:srgbClr val="222222"/>
              </a:solidFill>
            </a:endParaRPr>
          </a:p>
          <a:p>
            <a:pPr marL="0" lvl="0" indent="0" algn="l" rtl="0">
              <a:spcBef>
                <a:spcPts val="1000"/>
              </a:spcBef>
              <a:spcAft>
                <a:spcPts val="0"/>
              </a:spcAft>
              <a:buNone/>
            </a:pPr>
            <a:r>
              <a:rPr lang="sv-SE" sz="1900" i="1">
                <a:solidFill>
                  <a:schemeClr val="dk1"/>
                </a:solidFill>
              </a:rPr>
              <a:t>Använd lateral sökning.</a:t>
            </a:r>
            <a:endParaRPr sz="1900">
              <a:solidFill>
                <a:srgbClr val="222222"/>
              </a:solidFill>
            </a:endParaRPr>
          </a:p>
          <a:p>
            <a:pPr marL="0" lvl="0" indent="0" algn="l" rtl="0">
              <a:spcBef>
                <a:spcPts val="1000"/>
              </a:spcBef>
              <a:spcAft>
                <a:spcPts val="0"/>
              </a:spcAft>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941842678e_0_132"/>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Öva i grupp</a:t>
            </a:r>
            <a:endParaRPr/>
          </a:p>
        </p:txBody>
      </p:sp>
      <p:sp>
        <p:nvSpPr>
          <p:cNvPr id="377" name="Google Shape;377;g2941842678e_0_132"/>
          <p:cNvSpPr txBox="1">
            <a:spLocks noGrp="1"/>
          </p:cNvSpPr>
          <p:nvPr>
            <p:ph type="body" idx="1"/>
          </p:nvPr>
        </p:nvSpPr>
        <p:spPr>
          <a:xfrm>
            <a:off x="473050" y="1513658"/>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Clr>
                <a:schemeClr val="dk1"/>
              </a:buClr>
              <a:buSzPts val="1500"/>
              <a:buFont typeface="Arial"/>
              <a:buNone/>
            </a:pPr>
            <a:r>
              <a:rPr lang="sv-SE" sz="1600">
                <a:solidFill>
                  <a:schemeClr val="dk1"/>
                </a:solidFill>
                <a:latin typeface="Ubuntu"/>
                <a:ea typeface="Ubuntu"/>
                <a:cs typeface="Ubuntu"/>
                <a:sym typeface="Ubuntu"/>
              </a:rPr>
              <a:t>Hur ska vi bedöma informationen i nedanstående länk? </a:t>
            </a:r>
            <a:endParaRPr sz="1600">
              <a:solidFill>
                <a:schemeClr val="dk1"/>
              </a:solidFill>
              <a:latin typeface="Ubuntu"/>
              <a:ea typeface="Ubuntu"/>
              <a:cs typeface="Ubuntu"/>
              <a:sym typeface="Ubuntu"/>
            </a:endParaRPr>
          </a:p>
          <a:p>
            <a:pPr marL="0" lvl="0" indent="0" algn="l" rtl="0">
              <a:spcBef>
                <a:spcPts val="1000"/>
              </a:spcBef>
              <a:spcAft>
                <a:spcPts val="0"/>
              </a:spcAft>
              <a:buClr>
                <a:schemeClr val="dk1"/>
              </a:buClr>
              <a:buSzPts val="1500"/>
              <a:buFont typeface="Arial"/>
              <a:buNone/>
            </a:pPr>
            <a:r>
              <a:rPr lang="sv-SE" sz="1600">
                <a:solidFill>
                  <a:schemeClr val="dk1"/>
                </a:solidFill>
                <a:latin typeface="Ubuntu"/>
                <a:ea typeface="Ubuntu"/>
                <a:cs typeface="Ubuntu"/>
                <a:sym typeface="Ubuntu"/>
              </a:rPr>
              <a:t>Använd frågorna nedan för att tillsammans granska informationen:</a:t>
            </a:r>
            <a:endParaRPr sz="1600">
              <a:solidFill>
                <a:schemeClr val="dk1"/>
              </a:solidFill>
              <a:latin typeface="Ubuntu"/>
              <a:ea typeface="Ubuntu"/>
              <a:cs typeface="Ubuntu"/>
              <a:sym typeface="Ubuntu"/>
            </a:endParaRPr>
          </a:p>
          <a:p>
            <a:pPr marL="228600" lvl="0" indent="0" algn="l" rtl="0">
              <a:spcBef>
                <a:spcPts val="1000"/>
              </a:spcBef>
              <a:spcAft>
                <a:spcPts val="0"/>
              </a:spcAft>
              <a:buNone/>
            </a:pPr>
            <a:endParaRPr sz="1600">
              <a:solidFill>
                <a:schemeClr val="dk1"/>
              </a:solidFill>
              <a:latin typeface="Ubuntu"/>
              <a:ea typeface="Ubuntu"/>
              <a:cs typeface="Ubuntu"/>
              <a:sym typeface="Ubuntu"/>
            </a:endParaRPr>
          </a:p>
          <a:p>
            <a:pPr marL="0" lvl="0" indent="0" algn="l" rtl="0">
              <a:spcBef>
                <a:spcPts val="1000"/>
              </a:spcBef>
              <a:spcAft>
                <a:spcPts val="0"/>
              </a:spcAft>
              <a:buNone/>
            </a:pPr>
            <a:r>
              <a:rPr lang="sv-SE" sz="1600">
                <a:solidFill>
                  <a:schemeClr val="dk1"/>
                </a:solidFill>
                <a:latin typeface="Ubuntu"/>
                <a:ea typeface="Ubuntu"/>
                <a:cs typeface="Ubuntu"/>
                <a:sym typeface="Ubuntu"/>
              </a:rPr>
              <a:t>Exempel på spridning av falska nyheter från sociala medier: </a:t>
            </a:r>
            <a:r>
              <a:rPr lang="sv-SE" sz="1600" u="sng">
                <a:solidFill>
                  <a:srgbClr val="1155CC"/>
                </a:solidFill>
                <a:latin typeface="Ubuntu"/>
                <a:ea typeface="Ubuntu"/>
                <a:cs typeface="Ubuntu"/>
                <a:sym typeface="Ubuntu"/>
                <a:hlinkClick r:id="rId3">
                  <a:extLst>
                    <a:ext uri="{A12FA001-AC4F-418D-AE19-62706E023703}">
                      <ahyp:hlinkClr xmlns:ahyp="http://schemas.microsoft.com/office/drawing/2018/hyperlinkcolor" val="tx"/>
                    </a:ext>
                  </a:extLst>
                </a:hlinkClick>
              </a:rPr>
              <a:t>https://gloria.tv/post/dV3fpiwPnC263QtUbPUPDBup</a:t>
            </a:r>
            <a:endParaRPr/>
          </a:p>
        </p:txBody>
      </p:sp>
      <p:sp>
        <p:nvSpPr>
          <p:cNvPr id="378" name="Google Shape;378;g2941842678e_0_132"/>
          <p:cNvSpPr/>
          <p:nvPr/>
        </p:nvSpPr>
        <p:spPr>
          <a:xfrm>
            <a:off x="1139133" y="3299600"/>
            <a:ext cx="5118000" cy="2973300"/>
          </a:xfrm>
          <a:prstGeom prst="flowChartMagneticTape">
            <a:avLst/>
          </a:prstGeom>
          <a:solidFill>
            <a:schemeClr val="lt2"/>
          </a:solidFill>
          <a:ln w="9525" cap="flat" cmpd="sng">
            <a:solidFill>
              <a:schemeClr val="dk2"/>
            </a:solidFill>
            <a:prstDash val="solid"/>
            <a:round/>
            <a:headEnd type="none" w="sm" len="sm"/>
            <a:tailEnd type="none" w="sm" len="sm"/>
          </a:ln>
          <a:effectLst>
            <a:outerShdw blurRad="57150" dist="19050" dir="5400000" algn="bl" rotWithShape="0">
              <a:srgbClr val="F4CCCC">
                <a:alpha val="50000"/>
              </a:srgbClr>
            </a:outerShdw>
          </a:effectLst>
        </p:spPr>
        <p:txBody>
          <a:bodyPr spcFirstLastPara="1" wrap="square" lIns="121900" tIns="121900" rIns="121900" bIns="121900" anchor="ctr" anchorCtr="0">
            <a:noAutofit/>
          </a:bodyPr>
          <a:lstStyle/>
          <a:p>
            <a:pPr marL="609600" lvl="0" indent="-412750" algn="l" rtl="0">
              <a:lnSpc>
                <a:spcPct val="95000"/>
              </a:lnSpc>
              <a:spcBef>
                <a:spcPts val="0"/>
              </a:spcBef>
              <a:spcAft>
                <a:spcPts val="0"/>
              </a:spcAft>
              <a:buClr>
                <a:schemeClr val="dk1"/>
              </a:buClr>
              <a:buSzPts val="1700"/>
              <a:buChar char="-"/>
            </a:pPr>
            <a:r>
              <a:rPr lang="sv-SE" sz="1700">
                <a:solidFill>
                  <a:schemeClr val="dk1"/>
                </a:solidFill>
              </a:rPr>
              <a:t>Vem står bakom källan?</a:t>
            </a:r>
            <a:endParaRPr sz="1700">
              <a:solidFill>
                <a:schemeClr val="dk1"/>
              </a:solidFill>
            </a:endParaRPr>
          </a:p>
          <a:p>
            <a:pPr marL="609600" lvl="0" indent="-412750" algn="l" rtl="0">
              <a:lnSpc>
                <a:spcPct val="95000"/>
              </a:lnSpc>
              <a:spcBef>
                <a:spcPts val="0"/>
              </a:spcBef>
              <a:spcAft>
                <a:spcPts val="0"/>
              </a:spcAft>
              <a:buClr>
                <a:schemeClr val="dk1"/>
              </a:buClr>
              <a:buSzPts val="1700"/>
              <a:buChar char="-"/>
            </a:pPr>
            <a:r>
              <a:rPr lang="sv-SE" sz="1700">
                <a:solidFill>
                  <a:schemeClr val="dk1"/>
                </a:solidFill>
              </a:rPr>
              <a:t>Vad är avsändarens intresse?</a:t>
            </a:r>
            <a:endParaRPr sz="1700">
              <a:solidFill>
                <a:schemeClr val="dk1"/>
              </a:solidFill>
            </a:endParaRPr>
          </a:p>
          <a:p>
            <a:pPr marL="609600" lvl="0" indent="-412750" algn="l" rtl="0">
              <a:lnSpc>
                <a:spcPct val="115000"/>
              </a:lnSpc>
              <a:spcBef>
                <a:spcPts val="0"/>
              </a:spcBef>
              <a:spcAft>
                <a:spcPts val="0"/>
              </a:spcAft>
              <a:buClr>
                <a:schemeClr val="dk2"/>
              </a:buClr>
              <a:buSzPts val="1700"/>
              <a:buChar char="-"/>
            </a:pPr>
            <a:r>
              <a:rPr lang="sv-SE" sz="1700">
                <a:solidFill>
                  <a:schemeClr val="dk1"/>
                </a:solidFill>
              </a:rPr>
              <a:t>Är informationen ny eller gammal och varför sprids den just nu? </a:t>
            </a:r>
            <a:endParaRPr sz="1700">
              <a:solidFill>
                <a:schemeClr val="dk1"/>
              </a:solidFill>
            </a:endParaRPr>
          </a:p>
          <a:p>
            <a:pPr marL="609600" lvl="0" indent="-412750" algn="l" rtl="0">
              <a:lnSpc>
                <a:spcPct val="95000"/>
              </a:lnSpc>
              <a:spcBef>
                <a:spcPts val="0"/>
              </a:spcBef>
              <a:spcAft>
                <a:spcPts val="0"/>
              </a:spcAft>
              <a:buClr>
                <a:schemeClr val="dk1"/>
              </a:buClr>
              <a:buSzPts val="1700"/>
              <a:buChar char="-"/>
            </a:pPr>
            <a:r>
              <a:rPr lang="sv-SE" sz="1700">
                <a:solidFill>
                  <a:schemeClr val="dk1"/>
                </a:solidFill>
              </a:rPr>
              <a:t>Vad säger andra källor om informationen?</a:t>
            </a:r>
            <a:endParaRPr sz="1700">
              <a:solidFill>
                <a:schemeClr val="dk1"/>
              </a:solidFill>
            </a:endParaRPr>
          </a:p>
          <a:p>
            <a:pPr marL="609600" lvl="0" indent="-412750" algn="l" rtl="0">
              <a:lnSpc>
                <a:spcPct val="95000"/>
              </a:lnSpc>
              <a:spcBef>
                <a:spcPts val="0"/>
              </a:spcBef>
              <a:spcAft>
                <a:spcPts val="0"/>
              </a:spcAft>
              <a:buClr>
                <a:schemeClr val="dk1"/>
              </a:buClr>
              <a:buSzPts val="1700"/>
              <a:buChar char="-"/>
            </a:pPr>
            <a:r>
              <a:rPr lang="sv-SE" sz="1700">
                <a:solidFill>
                  <a:schemeClr val="dk1"/>
                </a:solidFill>
              </a:rPr>
              <a:t>Vilka belägg finns för att informationen är sann?  </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941842678e_0_138"/>
          <p:cNvSpPr/>
          <p:nvPr/>
        </p:nvSpPr>
        <p:spPr>
          <a:xfrm>
            <a:off x="8779833" y="3354967"/>
            <a:ext cx="2390364"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84" name="Google Shape;384;g2941842678e_0_138"/>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Intressen som påverkar och olika slags mottagare</a:t>
            </a:r>
            <a:endParaRPr/>
          </a:p>
        </p:txBody>
      </p:sp>
      <p:sp>
        <p:nvSpPr>
          <p:cNvPr id="385" name="Google Shape;385;g2941842678e_0_138"/>
          <p:cNvSpPr/>
          <p:nvPr/>
        </p:nvSpPr>
        <p:spPr>
          <a:xfrm>
            <a:off x="546967" y="1641800"/>
            <a:ext cx="2936844" cy="171806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86" name="Google Shape;386;g2941842678e_0_138"/>
          <p:cNvSpPr/>
          <p:nvPr/>
        </p:nvSpPr>
        <p:spPr>
          <a:xfrm>
            <a:off x="7167633" y="3000933"/>
            <a:ext cx="19497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Mottagare</a:t>
            </a:r>
            <a:endParaRPr sz="1900"/>
          </a:p>
        </p:txBody>
      </p:sp>
      <p:sp>
        <p:nvSpPr>
          <p:cNvPr id="387" name="Google Shape;387;g2941842678e_0_138"/>
          <p:cNvSpPr/>
          <p:nvPr/>
        </p:nvSpPr>
        <p:spPr>
          <a:xfrm>
            <a:off x="4327367" y="3492733"/>
            <a:ext cx="2840400" cy="7500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700"/>
              <a:t>Budskap/återkoppling</a:t>
            </a:r>
            <a:endParaRPr sz="1700"/>
          </a:p>
        </p:txBody>
      </p:sp>
      <p:sp>
        <p:nvSpPr>
          <p:cNvPr id="388" name="Google Shape;388;g2941842678e_0_138"/>
          <p:cNvSpPr/>
          <p:nvPr/>
        </p:nvSpPr>
        <p:spPr>
          <a:xfrm>
            <a:off x="125199" y="3188467"/>
            <a:ext cx="32273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89" name="Google Shape;389;g2941842678e_0_138"/>
          <p:cNvSpPr/>
          <p:nvPr/>
        </p:nvSpPr>
        <p:spPr>
          <a:xfrm>
            <a:off x="2496567" y="3001033"/>
            <a:ext cx="18309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Sändare</a:t>
            </a:r>
            <a:endParaRPr sz="1900"/>
          </a:p>
        </p:txBody>
      </p:sp>
      <p:sp>
        <p:nvSpPr>
          <p:cNvPr id="390" name="Google Shape;390;g2941842678e_0_138"/>
          <p:cNvSpPr/>
          <p:nvPr/>
        </p:nvSpPr>
        <p:spPr>
          <a:xfrm>
            <a:off x="125200" y="512550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1" name="Google Shape;391;g2941842678e_0_138"/>
          <p:cNvSpPr/>
          <p:nvPr/>
        </p:nvSpPr>
        <p:spPr>
          <a:xfrm>
            <a:off x="1874967" y="4670933"/>
            <a:ext cx="33272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2" name="Google Shape;392;g2941842678e_0_138"/>
          <p:cNvSpPr/>
          <p:nvPr/>
        </p:nvSpPr>
        <p:spPr>
          <a:xfrm>
            <a:off x="2684100" y="1526750"/>
            <a:ext cx="2596320"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3" name="Google Shape;393;g2941842678e_0_138"/>
          <p:cNvSpPr/>
          <p:nvPr/>
        </p:nvSpPr>
        <p:spPr>
          <a:xfrm>
            <a:off x="6792701" y="1768835"/>
            <a:ext cx="2596320"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4" name="Google Shape;394;g2941842678e_0_138"/>
          <p:cNvSpPr/>
          <p:nvPr/>
        </p:nvSpPr>
        <p:spPr>
          <a:xfrm>
            <a:off x="8683033" y="1902364"/>
            <a:ext cx="2390364"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5" name="Google Shape;395;g2941842678e_0_138"/>
          <p:cNvSpPr/>
          <p:nvPr/>
        </p:nvSpPr>
        <p:spPr>
          <a:xfrm>
            <a:off x="6873833" y="4563100"/>
            <a:ext cx="2390364" cy="16246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396" name="Google Shape;396;g2941842678e_0_138"/>
          <p:cNvSpPr/>
          <p:nvPr/>
        </p:nvSpPr>
        <p:spPr>
          <a:xfrm>
            <a:off x="8529867" y="500695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g2941842678e_0_15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endParaRPr/>
          </a:p>
        </p:txBody>
      </p:sp>
      <p:sp>
        <p:nvSpPr>
          <p:cNvPr id="402" name="Google Shape;402;g2941842678e_0_155"/>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sz="2800" b="1" dirty="0">
                <a:solidFill>
                  <a:schemeClr val="bg1"/>
                </a:solidFill>
                <a:latin typeface="Ubuntu"/>
                <a:ea typeface="Ubuntu"/>
                <a:cs typeface="Ubuntu"/>
                <a:sym typeface="Ubuntu"/>
              </a:rPr>
              <a:t>Diskutera: </a:t>
            </a:r>
            <a:endParaRPr sz="2800" b="1" dirty="0">
              <a:solidFill>
                <a:schemeClr val="bg1"/>
              </a:solidFill>
              <a:latin typeface="Ubuntu"/>
              <a:ea typeface="Ubuntu"/>
              <a:cs typeface="Ubuntu"/>
              <a:sym typeface="Ubuntu"/>
            </a:endParaRPr>
          </a:p>
          <a:p>
            <a:pPr marL="0" lvl="0" indent="0" algn="l" rtl="0">
              <a:spcBef>
                <a:spcPts val="1000"/>
              </a:spcBef>
              <a:spcAft>
                <a:spcPts val="0"/>
              </a:spcAft>
              <a:buNone/>
            </a:pPr>
            <a:endParaRPr sz="2300" dirty="0">
              <a:solidFill>
                <a:schemeClr val="dk1"/>
              </a:solidFill>
              <a:latin typeface="Ubuntu"/>
              <a:ea typeface="Ubuntu"/>
              <a:cs typeface="Ubuntu"/>
              <a:sym typeface="Ubuntu"/>
            </a:endParaRPr>
          </a:p>
          <a:p>
            <a:pPr marL="457200" lvl="0" indent="-374650" algn="l" rtl="0">
              <a:spcBef>
                <a:spcPts val="1000"/>
              </a:spcBef>
              <a:spcAft>
                <a:spcPts val="0"/>
              </a:spcAft>
              <a:buClr>
                <a:schemeClr val="dk1"/>
              </a:buClr>
              <a:buSzPts val="2300"/>
              <a:buFont typeface="Ubuntu"/>
              <a:buChar char="•"/>
            </a:pPr>
            <a:r>
              <a:rPr lang="sv-SE" dirty="0">
                <a:solidFill>
                  <a:schemeClr val="bg1"/>
                </a:solidFill>
                <a:latin typeface="Trebuchet MS" panose="020B0703020202090204" pitchFamily="34" charset="0"/>
                <a:ea typeface="Ubuntu"/>
                <a:cs typeface="Ubuntu"/>
                <a:sym typeface="Ubuntu"/>
              </a:rPr>
              <a:t>Varför är det så viktigt för en demokrati att vi har flera olika aktörer som sänder ut information? </a:t>
            </a:r>
            <a:endParaRPr dirty="0">
              <a:solidFill>
                <a:schemeClr val="bg1"/>
              </a:solidFill>
              <a:latin typeface="Trebuchet MS" panose="020B0703020202090204" pitchFamily="34" charset="0"/>
              <a:ea typeface="Ubuntu"/>
              <a:cs typeface="Ubuntu"/>
              <a:sym typeface="Ubuntu"/>
            </a:endParaRPr>
          </a:p>
          <a:p>
            <a:pPr marL="457200" lvl="0" indent="0" algn="l" rtl="0">
              <a:spcBef>
                <a:spcPts val="1000"/>
              </a:spcBef>
              <a:spcAft>
                <a:spcPts val="0"/>
              </a:spcAft>
              <a:buNone/>
            </a:pPr>
            <a:endParaRPr dirty="0">
              <a:solidFill>
                <a:schemeClr val="bg1"/>
              </a:solidFill>
              <a:latin typeface="Trebuchet MS" panose="020B0703020202090204" pitchFamily="34" charset="0"/>
              <a:ea typeface="Ubuntu"/>
              <a:cs typeface="Ubuntu"/>
              <a:sym typeface="Ubuntu"/>
            </a:endParaRPr>
          </a:p>
          <a:p>
            <a:pPr marL="457200" lvl="0" indent="-374650" algn="l" rtl="0">
              <a:spcBef>
                <a:spcPts val="1000"/>
              </a:spcBef>
              <a:spcAft>
                <a:spcPts val="0"/>
              </a:spcAft>
              <a:buClr>
                <a:schemeClr val="dk1"/>
              </a:buClr>
              <a:buSzPts val="2300"/>
              <a:buFont typeface="Ubuntu"/>
              <a:buChar char="•"/>
            </a:pPr>
            <a:r>
              <a:rPr lang="sv-SE" dirty="0">
                <a:solidFill>
                  <a:schemeClr val="bg1"/>
                </a:solidFill>
                <a:latin typeface="Trebuchet MS" panose="020B0703020202090204" pitchFamily="34" charset="0"/>
                <a:ea typeface="Ubuntu"/>
                <a:cs typeface="Ubuntu"/>
                <a:sym typeface="Ubuntu"/>
              </a:rPr>
              <a:t>Hur kan vi som samhälle skydda oss mot skadlig informationsspridning?</a:t>
            </a:r>
            <a:endParaRPr dirty="0">
              <a:solidFill>
                <a:schemeClr val="bg1"/>
              </a:solidFill>
              <a:latin typeface="Trebuchet MS" panose="020B0703020202090204" pitchFamily="34" charset="0"/>
              <a:ea typeface="Ubuntu"/>
              <a:cs typeface="Ubuntu"/>
              <a:sym typeface="Ubuntu"/>
            </a:endParaRPr>
          </a:p>
          <a:p>
            <a:pPr marL="457200" lvl="0" indent="0" algn="l" rtl="0">
              <a:spcBef>
                <a:spcPts val="1000"/>
              </a:spcBef>
              <a:spcAft>
                <a:spcPts val="0"/>
              </a:spcAft>
              <a:buNone/>
            </a:pPr>
            <a:endParaRPr dirty="0">
              <a:solidFill>
                <a:schemeClr val="bg1"/>
              </a:solidFill>
              <a:latin typeface="Trebuchet MS" panose="020B0703020202090204" pitchFamily="34" charset="0"/>
              <a:ea typeface="Ubuntu"/>
              <a:cs typeface="Ubuntu"/>
              <a:sym typeface="Ubuntu"/>
            </a:endParaRPr>
          </a:p>
          <a:p>
            <a:pPr marL="457200" lvl="0" indent="-374650" algn="l" rtl="0">
              <a:spcBef>
                <a:spcPts val="1000"/>
              </a:spcBef>
              <a:spcAft>
                <a:spcPts val="0"/>
              </a:spcAft>
              <a:buClr>
                <a:schemeClr val="dk1"/>
              </a:buClr>
              <a:buSzPts val="2300"/>
              <a:buFont typeface="Ubuntu"/>
              <a:buChar char="•"/>
            </a:pPr>
            <a:r>
              <a:rPr lang="sv-SE" dirty="0">
                <a:solidFill>
                  <a:schemeClr val="bg1"/>
                </a:solidFill>
                <a:latin typeface="Trebuchet MS" panose="020B0703020202090204" pitchFamily="34" charset="0"/>
                <a:ea typeface="Ubuntu"/>
                <a:cs typeface="Ubuntu"/>
                <a:sym typeface="Ubuntu"/>
              </a:rPr>
              <a:t>Vilka samband finns mellan demokrati, media och källkritik?</a:t>
            </a:r>
            <a:endParaRPr dirty="0">
              <a:solidFill>
                <a:schemeClr val="bg1"/>
              </a:solidFill>
              <a:latin typeface="Trebuchet MS" panose="020B0703020202090204" pitchFamily="34" charset="0"/>
              <a:ea typeface="Ubuntu"/>
              <a:cs typeface="Ubuntu"/>
              <a:sym typeface="Ubuntu"/>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941842678e_0_19"/>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Kommunikationsmodellen</a:t>
            </a:r>
            <a:endParaRPr/>
          </a:p>
        </p:txBody>
      </p:sp>
      <p:sp>
        <p:nvSpPr>
          <p:cNvPr id="226" name="Google Shape;226;g2941842678e_0_19"/>
          <p:cNvSpPr txBox="1">
            <a:spLocks noGrp="1"/>
          </p:cNvSpPr>
          <p:nvPr>
            <p:ph type="body" idx="1"/>
          </p:nvPr>
        </p:nvSpPr>
        <p:spPr>
          <a:xfrm>
            <a:off x="149700" y="1472467"/>
            <a:ext cx="11824500" cy="50187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227" name="Google Shape;227;g2941842678e_0_19"/>
          <p:cNvPicPr preferRelativeResize="0"/>
          <p:nvPr/>
        </p:nvPicPr>
        <p:blipFill>
          <a:blip r:embed="rId3">
            <a:alphaModFix/>
          </a:blip>
          <a:stretch>
            <a:fillRect/>
          </a:stretch>
        </p:blipFill>
        <p:spPr>
          <a:xfrm>
            <a:off x="0" y="1779600"/>
            <a:ext cx="12186667" cy="38665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g2941842678e_0_25"/>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u="sng" dirty="0"/>
              <a:t>Övning</a:t>
            </a:r>
            <a:endParaRPr u="sng" dirty="0"/>
          </a:p>
        </p:txBody>
      </p:sp>
      <p:sp>
        <p:nvSpPr>
          <p:cNvPr id="233" name="Google Shape;233;g2941842678e_0_25"/>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609600" lvl="0" indent="-425450" algn="l" rtl="0">
              <a:spcBef>
                <a:spcPts val="1000"/>
              </a:spcBef>
              <a:spcAft>
                <a:spcPts val="0"/>
              </a:spcAft>
              <a:buClr>
                <a:schemeClr val="dk1"/>
              </a:buClr>
              <a:buSzPts val="1900"/>
              <a:buAutoNum type="arabicPeriod"/>
            </a:pPr>
            <a:r>
              <a:rPr lang="sv-SE" dirty="0">
                <a:solidFill>
                  <a:schemeClr val="bg1"/>
                </a:solidFill>
              </a:rPr>
              <a:t>Två och två: Diskutera bakgrunden till det som hände i Capitolium, och försök hitta sändare, budskap och medium för budskapet. </a:t>
            </a:r>
            <a:br>
              <a:rPr lang="sv-SE" dirty="0">
                <a:solidFill>
                  <a:schemeClr val="bg1"/>
                </a:solidFill>
              </a:rPr>
            </a:br>
            <a:r>
              <a:rPr lang="sv-SE" dirty="0">
                <a:solidFill>
                  <a:schemeClr val="bg1"/>
                </a:solidFill>
              </a:rPr>
              <a:t>Vilka ville att det som hände skulle ske, vad hade de att vinna på det?</a:t>
            </a:r>
            <a:endParaRPr dirty="0">
              <a:solidFill>
                <a:schemeClr val="bg1"/>
              </a:solidFill>
            </a:endParaRPr>
          </a:p>
          <a:p>
            <a:pPr marL="0" lvl="0" indent="0" algn="l" rtl="0">
              <a:spcBef>
                <a:spcPts val="1000"/>
              </a:spcBef>
              <a:spcAft>
                <a:spcPts val="0"/>
              </a:spcAft>
              <a:buClr>
                <a:schemeClr val="dk1"/>
              </a:buClr>
              <a:buSzPts val="1500"/>
              <a:buFont typeface="Arial"/>
              <a:buNone/>
            </a:pPr>
            <a:endParaRPr sz="1900" dirty="0">
              <a:solidFill>
                <a:schemeClr val="dk1"/>
              </a:solidFill>
            </a:endParaRPr>
          </a:p>
          <a:p>
            <a:pPr marL="0" lvl="0" indent="0" algn="l" rtl="0">
              <a:spcBef>
                <a:spcPts val="1000"/>
              </a:spcBef>
              <a:spcAft>
                <a:spcPts val="0"/>
              </a:spcAft>
              <a:buNone/>
            </a:pPr>
            <a:endParaRPr sz="1900" dirty="0">
              <a:solidFill>
                <a:schemeClr val="dk1"/>
              </a:solidFill>
            </a:endParaRPr>
          </a:p>
          <a:p>
            <a:pPr marL="0" lvl="0" indent="0" algn="l" rtl="0">
              <a:spcBef>
                <a:spcPts val="1000"/>
              </a:spcBef>
              <a:spcAft>
                <a:spcPts val="0"/>
              </a:spcAft>
              <a:buNone/>
            </a:pPr>
            <a:endParaRPr sz="1900" i="1" dirty="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2a5f6da1454_0_3"/>
          <p:cNvSpPr/>
          <p:nvPr/>
        </p:nvSpPr>
        <p:spPr>
          <a:xfrm>
            <a:off x="8779833" y="3354967"/>
            <a:ext cx="2390364"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39" name="Google Shape;239;g2a5f6da1454_0_3"/>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Intressen som påverkar och olika slags mottagare</a:t>
            </a:r>
            <a:endParaRPr/>
          </a:p>
        </p:txBody>
      </p:sp>
      <p:sp>
        <p:nvSpPr>
          <p:cNvPr id="240" name="Google Shape;240;g2a5f6da1454_0_3"/>
          <p:cNvSpPr/>
          <p:nvPr/>
        </p:nvSpPr>
        <p:spPr>
          <a:xfrm>
            <a:off x="546967" y="1641800"/>
            <a:ext cx="2936844" cy="171806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1" name="Google Shape;241;g2a5f6da1454_0_3"/>
          <p:cNvSpPr/>
          <p:nvPr/>
        </p:nvSpPr>
        <p:spPr>
          <a:xfrm>
            <a:off x="7167633" y="3000933"/>
            <a:ext cx="19497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Mottagare</a:t>
            </a:r>
            <a:endParaRPr sz="1900"/>
          </a:p>
        </p:txBody>
      </p:sp>
      <p:sp>
        <p:nvSpPr>
          <p:cNvPr id="242" name="Google Shape;242;g2a5f6da1454_0_3"/>
          <p:cNvSpPr/>
          <p:nvPr/>
        </p:nvSpPr>
        <p:spPr>
          <a:xfrm>
            <a:off x="4327367" y="3492733"/>
            <a:ext cx="2840400" cy="7500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700"/>
              <a:t>Budskap/återkoppling</a:t>
            </a:r>
            <a:endParaRPr sz="1700"/>
          </a:p>
        </p:txBody>
      </p:sp>
      <p:sp>
        <p:nvSpPr>
          <p:cNvPr id="243" name="Google Shape;243;g2a5f6da1454_0_3"/>
          <p:cNvSpPr/>
          <p:nvPr/>
        </p:nvSpPr>
        <p:spPr>
          <a:xfrm>
            <a:off x="125199" y="3188467"/>
            <a:ext cx="32273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4" name="Google Shape;244;g2a5f6da1454_0_3"/>
          <p:cNvSpPr/>
          <p:nvPr/>
        </p:nvSpPr>
        <p:spPr>
          <a:xfrm>
            <a:off x="2496567" y="3001033"/>
            <a:ext cx="18309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Sändare</a:t>
            </a:r>
            <a:endParaRPr sz="1900"/>
          </a:p>
        </p:txBody>
      </p:sp>
      <p:sp>
        <p:nvSpPr>
          <p:cNvPr id="245" name="Google Shape;245;g2a5f6da1454_0_3"/>
          <p:cNvSpPr/>
          <p:nvPr/>
        </p:nvSpPr>
        <p:spPr>
          <a:xfrm>
            <a:off x="125200" y="512550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6" name="Google Shape;246;g2a5f6da1454_0_3"/>
          <p:cNvSpPr/>
          <p:nvPr/>
        </p:nvSpPr>
        <p:spPr>
          <a:xfrm>
            <a:off x="1874967" y="4670933"/>
            <a:ext cx="33272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7" name="Google Shape;247;g2a5f6da1454_0_3"/>
          <p:cNvSpPr/>
          <p:nvPr/>
        </p:nvSpPr>
        <p:spPr>
          <a:xfrm>
            <a:off x="2684100" y="1526750"/>
            <a:ext cx="2596320"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8" name="Google Shape;248;g2a5f6da1454_0_3"/>
          <p:cNvSpPr/>
          <p:nvPr/>
        </p:nvSpPr>
        <p:spPr>
          <a:xfrm>
            <a:off x="6792701" y="1768835"/>
            <a:ext cx="2596320"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49" name="Google Shape;249;g2a5f6da1454_0_3"/>
          <p:cNvSpPr/>
          <p:nvPr/>
        </p:nvSpPr>
        <p:spPr>
          <a:xfrm>
            <a:off x="8683033" y="1902364"/>
            <a:ext cx="2390364"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50" name="Google Shape;250;g2a5f6da1454_0_3"/>
          <p:cNvSpPr/>
          <p:nvPr/>
        </p:nvSpPr>
        <p:spPr>
          <a:xfrm>
            <a:off x="6873833" y="4563100"/>
            <a:ext cx="2390364" cy="16246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
        <p:nvSpPr>
          <p:cNvPr id="251" name="Google Shape;251;g2a5f6da1454_0_3"/>
          <p:cNvSpPr/>
          <p:nvPr/>
        </p:nvSpPr>
        <p:spPr>
          <a:xfrm>
            <a:off x="8529867" y="500695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2941842678e_0_30"/>
          <p:cNvSpPr/>
          <p:nvPr/>
        </p:nvSpPr>
        <p:spPr>
          <a:xfrm>
            <a:off x="8779833" y="3354967"/>
            <a:ext cx="2390364"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Privat näringsliv</a:t>
            </a:r>
            <a:endParaRPr sz="1900"/>
          </a:p>
        </p:txBody>
      </p:sp>
      <p:sp>
        <p:nvSpPr>
          <p:cNvPr id="257" name="Google Shape;257;g2941842678e_0_30"/>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a:t>Intressen som påverkar och olika slags mottagare</a:t>
            </a:r>
            <a:endParaRPr/>
          </a:p>
        </p:txBody>
      </p:sp>
      <p:sp>
        <p:nvSpPr>
          <p:cNvPr id="258" name="Google Shape;258;g2941842678e_0_30"/>
          <p:cNvSpPr/>
          <p:nvPr/>
        </p:nvSpPr>
        <p:spPr>
          <a:xfrm>
            <a:off x="546967" y="1641800"/>
            <a:ext cx="2936844" cy="171806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Politiska intressen: utrikes makt, inrikes ideologi </a:t>
            </a:r>
            <a:endParaRPr sz="1900"/>
          </a:p>
        </p:txBody>
      </p:sp>
      <p:sp>
        <p:nvSpPr>
          <p:cNvPr id="259" name="Google Shape;259;g2941842678e_0_30"/>
          <p:cNvSpPr/>
          <p:nvPr/>
        </p:nvSpPr>
        <p:spPr>
          <a:xfrm>
            <a:off x="7167633" y="3000933"/>
            <a:ext cx="19497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Mottagare</a:t>
            </a:r>
            <a:endParaRPr sz="1900"/>
          </a:p>
        </p:txBody>
      </p:sp>
      <p:sp>
        <p:nvSpPr>
          <p:cNvPr id="260" name="Google Shape;260;g2941842678e_0_30"/>
          <p:cNvSpPr/>
          <p:nvPr/>
        </p:nvSpPr>
        <p:spPr>
          <a:xfrm>
            <a:off x="4327367" y="3492733"/>
            <a:ext cx="2840400" cy="750000"/>
          </a:xfrm>
          <a:prstGeom prst="leftRightArrow">
            <a:avLst>
              <a:gd name="adj1" fmla="val 50000"/>
              <a:gd name="adj2" fmla="val 50000"/>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700"/>
              <a:t>Budskap/återkoppling</a:t>
            </a:r>
            <a:endParaRPr sz="1700"/>
          </a:p>
        </p:txBody>
      </p:sp>
      <p:sp>
        <p:nvSpPr>
          <p:cNvPr id="261" name="Google Shape;261;g2941842678e_0_30"/>
          <p:cNvSpPr/>
          <p:nvPr/>
        </p:nvSpPr>
        <p:spPr>
          <a:xfrm>
            <a:off x="125199" y="3188467"/>
            <a:ext cx="32273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Ekonomiska intressen: medieföretag, sociala plattformar, affärsintressen </a:t>
            </a:r>
            <a:endParaRPr sz="1900"/>
          </a:p>
        </p:txBody>
      </p:sp>
      <p:sp>
        <p:nvSpPr>
          <p:cNvPr id="262" name="Google Shape;262;g2941842678e_0_30"/>
          <p:cNvSpPr/>
          <p:nvPr/>
        </p:nvSpPr>
        <p:spPr>
          <a:xfrm>
            <a:off x="2496567" y="3001033"/>
            <a:ext cx="1830900" cy="17181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Sändare</a:t>
            </a:r>
            <a:endParaRPr sz="1900"/>
          </a:p>
        </p:txBody>
      </p:sp>
      <p:sp>
        <p:nvSpPr>
          <p:cNvPr id="263" name="Google Shape;263;g2941842678e_0_30"/>
          <p:cNvSpPr/>
          <p:nvPr/>
        </p:nvSpPr>
        <p:spPr>
          <a:xfrm>
            <a:off x="125200" y="512550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Rädsla, okunskap, fördomar</a:t>
            </a:r>
            <a:endParaRPr sz="1900"/>
          </a:p>
        </p:txBody>
      </p:sp>
      <p:sp>
        <p:nvSpPr>
          <p:cNvPr id="264" name="Google Shape;264;g2941842678e_0_30"/>
          <p:cNvSpPr/>
          <p:nvPr/>
        </p:nvSpPr>
        <p:spPr>
          <a:xfrm>
            <a:off x="1874967" y="4670933"/>
            <a:ext cx="3327264" cy="2187108"/>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Vetenskapliga intressen: nyfikenhet, kritiskt kunskaps- sökande</a:t>
            </a:r>
            <a:endParaRPr sz="1900"/>
          </a:p>
        </p:txBody>
      </p:sp>
      <p:sp>
        <p:nvSpPr>
          <p:cNvPr id="265" name="Google Shape;265;g2941842678e_0_30"/>
          <p:cNvSpPr/>
          <p:nvPr/>
        </p:nvSpPr>
        <p:spPr>
          <a:xfrm>
            <a:off x="2684100" y="1526750"/>
            <a:ext cx="2689200" cy="183308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Demokratiska intressen: informerad folkvilja</a:t>
            </a:r>
            <a:endParaRPr sz="1900"/>
          </a:p>
        </p:txBody>
      </p:sp>
      <p:sp>
        <p:nvSpPr>
          <p:cNvPr id="266" name="Google Shape;266;g2941842678e_0_30"/>
          <p:cNvSpPr/>
          <p:nvPr/>
        </p:nvSpPr>
        <p:spPr>
          <a:xfrm>
            <a:off x="6792701" y="1768835"/>
            <a:ext cx="2596320"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Politiker och makthavare</a:t>
            </a:r>
            <a:endParaRPr sz="1900"/>
          </a:p>
        </p:txBody>
      </p:sp>
      <p:sp>
        <p:nvSpPr>
          <p:cNvPr id="267" name="Google Shape;267;g2941842678e_0_30"/>
          <p:cNvSpPr/>
          <p:nvPr/>
        </p:nvSpPr>
        <p:spPr>
          <a:xfrm>
            <a:off x="8683033" y="1902364"/>
            <a:ext cx="2390364"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Medier</a:t>
            </a:r>
            <a:endParaRPr sz="1900"/>
          </a:p>
        </p:txBody>
      </p:sp>
      <p:sp>
        <p:nvSpPr>
          <p:cNvPr id="268" name="Google Shape;268;g2941842678e_0_30"/>
          <p:cNvSpPr/>
          <p:nvPr/>
        </p:nvSpPr>
        <p:spPr>
          <a:xfrm>
            <a:off x="6873833" y="4563100"/>
            <a:ext cx="2390364" cy="162464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Forskare</a:t>
            </a:r>
            <a:endParaRPr sz="1900"/>
          </a:p>
        </p:txBody>
      </p:sp>
      <p:sp>
        <p:nvSpPr>
          <p:cNvPr id="269" name="Google Shape;269;g2941842678e_0_30"/>
          <p:cNvSpPr/>
          <p:nvPr/>
        </p:nvSpPr>
        <p:spPr>
          <a:xfrm>
            <a:off x="8529867" y="5006950"/>
            <a:ext cx="2127708" cy="1515024"/>
          </a:xfrm>
          <a:prstGeom prst="cloud">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r>
              <a:rPr lang="sv-SE" sz="1900"/>
              <a:t>Privat- personer</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g2941842678e_0_47"/>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u="sng" dirty="0"/>
              <a:t>Hur ser det ut i Sverige?</a:t>
            </a:r>
            <a:endParaRPr u="sng" dirty="0"/>
          </a:p>
        </p:txBody>
      </p:sp>
      <p:sp>
        <p:nvSpPr>
          <p:cNvPr id="275" name="Google Shape;275;g2941842678e_0_47"/>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dirty="0">
                <a:solidFill>
                  <a:schemeClr val="bg1"/>
                </a:solidFill>
              </a:rPr>
              <a:t>Behöver informationsspridning regleras för att demokratin ska fungera i Sverige? </a:t>
            </a:r>
            <a:endParaRPr dirty="0">
              <a:solidFill>
                <a:schemeClr val="bg1"/>
              </a:solidFill>
            </a:endParaRPr>
          </a:p>
          <a:p>
            <a:pPr marL="0" lvl="0" indent="0" algn="l" rtl="0">
              <a:spcBef>
                <a:spcPts val="1000"/>
              </a:spcBef>
              <a:spcAft>
                <a:spcPts val="0"/>
              </a:spcAft>
              <a:buNone/>
            </a:pPr>
            <a:endParaRPr dirty="0">
              <a:solidFill>
                <a:schemeClr val="bg1"/>
              </a:solidFill>
            </a:endParaRPr>
          </a:p>
          <a:p>
            <a:pPr marL="0" lvl="0" indent="0" algn="l" rtl="0">
              <a:spcBef>
                <a:spcPts val="1000"/>
              </a:spcBef>
              <a:spcAft>
                <a:spcPts val="0"/>
              </a:spcAft>
              <a:buNone/>
            </a:pPr>
            <a:r>
              <a:rPr lang="sv-SE" dirty="0">
                <a:solidFill>
                  <a:schemeClr val="bg1"/>
                </a:solidFill>
              </a:rPr>
              <a:t>På vilket sätt?</a:t>
            </a:r>
            <a:endParaRPr dirty="0">
              <a:solidFill>
                <a:schemeClr val="bg1"/>
              </a:solidFill>
            </a:endParaRPr>
          </a:p>
          <a:p>
            <a:pPr marL="0" lvl="0" indent="0" algn="l" rtl="0">
              <a:spcBef>
                <a:spcPts val="1000"/>
              </a:spcBef>
              <a:spcAft>
                <a:spcPts val="0"/>
              </a:spcAft>
              <a:buNone/>
            </a:pPr>
            <a:endParaRPr sz="1900" i="1"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941842678e_0_52"/>
          <p:cNvSpPr txBox="1">
            <a:spLocks noGrp="1"/>
          </p:cNvSpPr>
          <p:nvPr>
            <p:ph type="title"/>
          </p:nvPr>
        </p:nvSpPr>
        <p:spPr>
          <a:xfrm>
            <a:off x="415600" y="593367"/>
            <a:ext cx="11360700" cy="763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1300"/>
              <a:buNone/>
            </a:pPr>
            <a:r>
              <a:rPr lang="sv-SE" sz="3100"/>
              <a:t>Regeringsformen - garanterar grundläggande fri- och rättigheter</a:t>
            </a:r>
            <a:endParaRPr sz="3100"/>
          </a:p>
        </p:txBody>
      </p:sp>
      <p:sp>
        <p:nvSpPr>
          <p:cNvPr id="281" name="Google Shape;281;g2941842678e_0_52"/>
          <p:cNvSpPr txBox="1">
            <a:spLocks noGrp="1"/>
          </p:cNvSpPr>
          <p:nvPr>
            <p:ph type="body" idx="1"/>
          </p:nvPr>
        </p:nvSpPr>
        <p:spPr>
          <a:xfrm>
            <a:off x="415600" y="1536633"/>
            <a:ext cx="11360700" cy="4555200"/>
          </a:xfrm>
          <a:prstGeom prst="rect">
            <a:avLst/>
          </a:prstGeom>
          <a:noFill/>
        </p:spPr>
        <p:txBody>
          <a:bodyPr spcFirstLastPara="1" wrap="square" lIns="91425" tIns="45700" rIns="91425" bIns="45700" anchor="t" anchorCtr="0">
            <a:noAutofit/>
          </a:bodyPr>
          <a:lstStyle/>
          <a:p>
            <a:pPr marL="0" lvl="0" indent="0" algn="l" rtl="0">
              <a:lnSpc>
                <a:spcPct val="130000"/>
              </a:lnSpc>
              <a:spcBef>
                <a:spcPts val="1600"/>
              </a:spcBef>
              <a:spcAft>
                <a:spcPts val="0"/>
              </a:spcAft>
              <a:buClr>
                <a:schemeClr val="dk1"/>
              </a:buClr>
              <a:buSzPct val="88235"/>
              <a:buFont typeface="Arial"/>
              <a:buNone/>
            </a:pPr>
            <a:r>
              <a:rPr lang="sv-SE" sz="1800" b="1" dirty="0"/>
              <a:t>Opinionsfriheter</a:t>
            </a:r>
            <a:endParaRPr sz="1800" b="1" dirty="0"/>
          </a:p>
          <a:p>
            <a:pPr marL="0" lvl="0" indent="0" algn="l" rtl="0">
              <a:lnSpc>
                <a:spcPct val="100000"/>
              </a:lnSpc>
              <a:spcBef>
                <a:spcPts val="1000"/>
              </a:spcBef>
              <a:spcAft>
                <a:spcPts val="0"/>
              </a:spcAft>
              <a:buClr>
                <a:schemeClr val="dk1"/>
              </a:buClr>
              <a:buSzPct val="93750"/>
              <a:buFont typeface="Arial"/>
              <a:buNone/>
            </a:pPr>
            <a:r>
              <a:rPr lang="sv-SE" sz="1600" dirty="0"/>
              <a:t> 1. yttrandefrihet: frihet att i tal, skrift eller bild eller på annat sätt meddela upplysningar samt uttrycka tankar, åsikter </a:t>
            </a:r>
            <a:br>
              <a:rPr lang="sv-SE" sz="1600" dirty="0"/>
            </a:br>
            <a:r>
              <a:rPr lang="sv-SE" sz="1600" dirty="0"/>
              <a:t>     och känslor,</a:t>
            </a:r>
            <a:endParaRPr sz="1600" dirty="0"/>
          </a:p>
          <a:p>
            <a:pPr marL="0" lvl="0" indent="0" algn="l" rtl="0">
              <a:lnSpc>
                <a:spcPct val="100000"/>
              </a:lnSpc>
              <a:spcBef>
                <a:spcPts val="1500"/>
              </a:spcBef>
              <a:spcAft>
                <a:spcPts val="0"/>
              </a:spcAft>
              <a:buClr>
                <a:schemeClr val="dk1"/>
              </a:buClr>
              <a:buSzPct val="93750"/>
              <a:buFont typeface="Arial"/>
              <a:buNone/>
            </a:pPr>
            <a:r>
              <a:rPr lang="sv-SE" sz="1600" dirty="0"/>
              <a:t> 2. informationsfrihet: frihet att inhämta och ta emot upplysningar samt att i övrigt ta del av andras yttranden,</a:t>
            </a:r>
            <a:endParaRPr sz="1600" dirty="0"/>
          </a:p>
          <a:p>
            <a:pPr marL="0" lvl="0" indent="0" algn="l" rtl="0">
              <a:lnSpc>
                <a:spcPct val="100000"/>
              </a:lnSpc>
              <a:spcBef>
                <a:spcPts val="1500"/>
              </a:spcBef>
              <a:spcAft>
                <a:spcPts val="0"/>
              </a:spcAft>
              <a:buClr>
                <a:schemeClr val="dk1"/>
              </a:buClr>
              <a:buSzPct val="93750"/>
              <a:buFont typeface="Arial"/>
              <a:buNone/>
            </a:pPr>
            <a:r>
              <a:rPr lang="sv-SE" sz="1600" dirty="0"/>
              <a:t> 3. mötesfrihet: frihet att anordna och delta i sammankomster för upplysning, meningsyttring eller annat liknande syfte </a:t>
            </a:r>
            <a:br>
              <a:rPr lang="sv-SE" sz="1600" dirty="0"/>
            </a:br>
            <a:r>
              <a:rPr lang="sv-SE" sz="1600" dirty="0"/>
              <a:t>     eller för framförande av konstnärligt verk,</a:t>
            </a:r>
            <a:endParaRPr sz="1600" dirty="0"/>
          </a:p>
          <a:p>
            <a:pPr marL="0" lvl="0" indent="0" algn="l" rtl="0">
              <a:lnSpc>
                <a:spcPct val="100000"/>
              </a:lnSpc>
              <a:spcBef>
                <a:spcPts val="1500"/>
              </a:spcBef>
              <a:spcAft>
                <a:spcPts val="0"/>
              </a:spcAft>
              <a:buClr>
                <a:schemeClr val="dk1"/>
              </a:buClr>
              <a:buSzPct val="93750"/>
              <a:buFont typeface="Arial"/>
              <a:buNone/>
            </a:pPr>
            <a:r>
              <a:rPr lang="sv-SE" sz="1600" dirty="0"/>
              <a:t> 4. demonstrationsfrihet: frihet att anordna och delta i demonstrationer på allmän plats,</a:t>
            </a:r>
            <a:endParaRPr sz="1600" dirty="0"/>
          </a:p>
          <a:p>
            <a:pPr marL="0" lvl="0" indent="0" algn="l" rtl="0">
              <a:lnSpc>
                <a:spcPct val="100000"/>
              </a:lnSpc>
              <a:spcBef>
                <a:spcPts val="1500"/>
              </a:spcBef>
              <a:spcAft>
                <a:spcPts val="0"/>
              </a:spcAft>
              <a:buClr>
                <a:schemeClr val="dk1"/>
              </a:buClr>
              <a:buSzPct val="93750"/>
              <a:buFont typeface="Arial"/>
              <a:buNone/>
            </a:pPr>
            <a:r>
              <a:rPr lang="sv-SE" sz="1600" dirty="0"/>
              <a:t> 5. föreningsfrihet: frihet att sammansluta sig med andra för allmänna eller enskilda syften, och</a:t>
            </a:r>
            <a:endParaRPr sz="1600" dirty="0"/>
          </a:p>
          <a:p>
            <a:pPr marL="0" lvl="0" indent="0" algn="l" rtl="0">
              <a:lnSpc>
                <a:spcPct val="100000"/>
              </a:lnSpc>
              <a:spcBef>
                <a:spcPts val="1500"/>
              </a:spcBef>
              <a:spcAft>
                <a:spcPts val="0"/>
              </a:spcAft>
              <a:buClr>
                <a:schemeClr val="dk1"/>
              </a:buClr>
              <a:buSzPct val="93750"/>
              <a:buFont typeface="Arial"/>
              <a:buNone/>
            </a:pPr>
            <a:r>
              <a:rPr lang="sv-SE" sz="1600" dirty="0"/>
              <a:t> 6. religionsfrihet: frihet att ensam eller tillsammans med andra utöva sin religion.</a:t>
            </a:r>
            <a:endParaRPr sz="1600" dirty="0"/>
          </a:p>
          <a:p>
            <a:pPr marL="0" lvl="0" indent="0" algn="l" rtl="0">
              <a:lnSpc>
                <a:spcPct val="100000"/>
              </a:lnSpc>
              <a:spcBef>
                <a:spcPts val="1500"/>
              </a:spcBef>
              <a:spcAft>
                <a:spcPts val="1500"/>
              </a:spcAft>
              <a:buClr>
                <a:schemeClr val="dk1"/>
              </a:buClr>
              <a:buSzPct val="93750"/>
              <a:buFont typeface="Arial"/>
              <a:buNone/>
            </a:pPr>
            <a:r>
              <a:rPr lang="sv-SE" sz="1600" dirty="0"/>
              <a:t>I fråga om tryckfriheten och motsvarande frihet att yttra sig i ljudradio, television och i vissa liknande överföringar, offentliga uppspelningar ur en databas samt filmer, videogram, ljudupptagningar och andra tekniska upptagningar gäller tryckfrihetsförordningen och yttrandefrihetsgrundlagen.</a:t>
            </a:r>
            <a:endParaRPr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941842678e_0_62"/>
          <p:cNvSpPr txBox="1">
            <a:spLocks noGrp="1"/>
          </p:cNvSpPr>
          <p:nvPr>
            <p:ph type="title"/>
          </p:nvPr>
        </p:nvSpPr>
        <p:spPr>
          <a:xfrm>
            <a:off x="415600" y="593367"/>
            <a:ext cx="11360700" cy="763500"/>
          </a:xfrm>
          <a:prstGeom prst="rect">
            <a:avLst/>
          </a:prstGeom>
          <a:ln>
            <a:noFill/>
          </a:ln>
        </p:spPr>
        <p:txBody>
          <a:bodyPr spcFirstLastPara="1" wrap="square" lIns="91425" tIns="45700" rIns="91425" bIns="45700" anchor="ctr" anchorCtr="0">
            <a:normAutofit/>
          </a:bodyPr>
          <a:lstStyle/>
          <a:p>
            <a:pPr marL="0" lvl="0" indent="0" algn="l" rtl="0">
              <a:lnSpc>
                <a:spcPct val="115000"/>
              </a:lnSpc>
              <a:spcBef>
                <a:spcPts val="0"/>
              </a:spcBef>
              <a:spcAft>
                <a:spcPts val="0"/>
              </a:spcAft>
              <a:buNone/>
            </a:pPr>
            <a:r>
              <a:rPr lang="sv-SE" sz="2900" u="sng" dirty="0"/>
              <a:t>Gäller samma lagar och regler för privatpersoner som för medier?</a:t>
            </a:r>
            <a:endParaRPr sz="5100" u="sng" dirty="0"/>
          </a:p>
        </p:txBody>
      </p:sp>
      <p:sp>
        <p:nvSpPr>
          <p:cNvPr id="287" name="Google Shape;287;g2941842678e_0_62"/>
          <p:cNvSpPr txBox="1">
            <a:spLocks noGrp="1"/>
          </p:cNvSpPr>
          <p:nvPr>
            <p:ph type="body" idx="1"/>
          </p:nvPr>
        </p:nvSpPr>
        <p:spPr>
          <a:xfrm>
            <a:off x="415600" y="1536633"/>
            <a:ext cx="11360700" cy="4555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sv-SE" dirty="0"/>
              <a:t>Det är </a:t>
            </a:r>
            <a:r>
              <a:rPr lang="sv-SE" b="1" dirty="0"/>
              <a:t>andra lagar</a:t>
            </a:r>
            <a:r>
              <a:rPr lang="sv-SE" dirty="0"/>
              <a:t> som reglerar vad privatpersoner får göra när de yttrar sig någon annanstans än i medier med utgivningsbevis. Den lag som är viktigast för detta kallas brottsbalken.</a:t>
            </a:r>
            <a:endParaRPr dirty="0"/>
          </a:p>
          <a:p>
            <a:pPr marL="0" lvl="0" indent="0" algn="l" rtl="0">
              <a:spcBef>
                <a:spcPts val="1000"/>
              </a:spcBef>
              <a:spcAft>
                <a:spcPts val="0"/>
              </a:spcAft>
              <a:buNone/>
            </a:pPr>
            <a:endParaRPr dirty="0"/>
          </a:p>
          <a:p>
            <a:pPr marL="0" lvl="0" indent="0" algn="l" rtl="0">
              <a:spcBef>
                <a:spcPts val="1000"/>
              </a:spcBef>
              <a:spcAft>
                <a:spcPts val="0"/>
              </a:spcAft>
              <a:buNone/>
            </a:pPr>
            <a:r>
              <a:rPr lang="sv-SE" dirty="0"/>
              <a:t>Men de brott mot yttrandefriheten som listas i brottsbalken </a:t>
            </a:r>
            <a:r>
              <a:rPr lang="sv-SE" b="1" dirty="0"/>
              <a:t>stämmer till stor del överens med</a:t>
            </a:r>
            <a:r>
              <a:rPr lang="sv-SE" dirty="0"/>
              <a:t> de som nämns i yttrandefrihetsgrundlagarna. I brottsbalken finns dock även brott som inte listas i TF/YGL, som t.ex. sexuellt ofredande.</a:t>
            </a:r>
            <a:endParaRPr dirty="0"/>
          </a:p>
        </p:txBody>
      </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1788</Words>
  <Application>Microsoft Macintosh PowerPoint</Application>
  <PresentationFormat>Bredbild</PresentationFormat>
  <Paragraphs>174</Paragraphs>
  <Slides>26</Slides>
  <Notes>26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26</vt:i4>
      </vt:variant>
    </vt:vector>
  </HeadingPairs>
  <TitlesOfParts>
    <vt:vector size="30" baseType="lpstr">
      <vt:lpstr>Ubuntu</vt:lpstr>
      <vt:lpstr>Trebuchet MS</vt:lpstr>
      <vt:lpstr>Arial</vt:lpstr>
      <vt:lpstr>Berlin</vt:lpstr>
      <vt:lpstr>Källkritikens roll i ett demokratiskt samhälle</vt:lpstr>
      <vt:lpstr>Stormningen av Capitolium</vt:lpstr>
      <vt:lpstr>Kommunikationsmodellen</vt:lpstr>
      <vt:lpstr>Övning</vt:lpstr>
      <vt:lpstr>Intressen som påverkar och olika slags mottagare</vt:lpstr>
      <vt:lpstr>Intressen som påverkar och olika slags mottagare</vt:lpstr>
      <vt:lpstr>Hur ser det ut i Sverige?</vt:lpstr>
      <vt:lpstr>Regeringsformen - garanterar grundläggande fri- och rättigheter</vt:lpstr>
      <vt:lpstr>Gäller samma lagar och regler för privatpersoner som för medier?</vt:lpstr>
      <vt:lpstr>Varför drar vi gränsen just här?</vt:lpstr>
      <vt:lpstr>Lektion 2</vt:lpstr>
      <vt:lpstr>Olika slags medier</vt:lpstr>
      <vt:lpstr>Det pressetiska systemet - för privata medieföretag</vt:lpstr>
      <vt:lpstr>Public service</vt:lpstr>
      <vt:lpstr>Sociala medier: vem städar här?</vt:lpstr>
      <vt:lpstr>PowerPoint-presentation</vt:lpstr>
      <vt:lpstr>PowerPoint-presentation</vt:lpstr>
      <vt:lpstr>PowerPoint-presentation</vt:lpstr>
      <vt:lpstr>Avslutande diskussion</vt:lpstr>
      <vt:lpstr>Lektion 3</vt:lpstr>
      <vt:lpstr>PowerPoint-presentation</vt:lpstr>
      <vt:lpstr>Lateral källsökning</vt:lpstr>
      <vt:lpstr>Övning - vad kan man göra själv?</vt:lpstr>
      <vt:lpstr>Öva i grupp</vt:lpstr>
      <vt:lpstr>Intressen som påverkar och olika slags mottagare</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Ehn-Magnusson Annika</dc:creator>
  <cp:lastModifiedBy>eva.vanbennekom@stosn.com</cp:lastModifiedBy>
  <cp:revision>1</cp:revision>
  <dcterms:created xsi:type="dcterms:W3CDTF">2023-10-27T12:01:58Z</dcterms:created>
  <dcterms:modified xsi:type="dcterms:W3CDTF">2025-07-05T20:44:27Z</dcterms:modified>
</cp:coreProperties>
</file>